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92"/>
  </p:notesMasterIdLst>
  <p:handoutMasterIdLst>
    <p:handoutMasterId r:id="rId93"/>
  </p:handoutMasterIdLst>
  <p:sldIdLst>
    <p:sldId id="256" r:id="rId2"/>
    <p:sldId id="259" r:id="rId3"/>
    <p:sldId id="284" r:id="rId4"/>
    <p:sldId id="264" r:id="rId5"/>
    <p:sldId id="283" r:id="rId6"/>
    <p:sldId id="285" r:id="rId7"/>
    <p:sldId id="292" r:id="rId8"/>
    <p:sldId id="29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86" r:id="rId21"/>
    <p:sldId id="287" r:id="rId22"/>
    <p:sldId id="289" r:id="rId23"/>
    <p:sldId id="290" r:id="rId24"/>
    <p:sldId id="291" r:id="rId25"/>
    <p:sldId id="288" r:id="rId26"/>
    <p:sldId id="353" r:id="rId27"/>
    <p:sldId id="280" r:id="rId28"/>
    <p:sldId id="281" r:id="rId29"/>
    <p:sldId id="282" r:id="rId30"/>
    <p:sldId id="276" r:id="rId31"/>
    <p:sldId id="277" r:id="rId32"/>
    <p:sldId id="278" r:id="rId33"/>
    <p:sldId id="279" r:id="rId34"/>
    <p:sldId id="294" r:id="rId35"/>
    <p:sldId id="299" r:id="rId36"/>
    <p:sldId id="300" r:id="rId37"/>
    <p:sldId id="325" r:id="rId38"/>
    <p:sldId id="327" r:id="rId39"/>
    <p:sldId id="324" r:id="rId40"/>
    <p:sldId id="328" r:id="rId41"/>
    <p:sldId id="326" r:id="rId42"/>
    <p:sldId id="323" r:id="rId43"/>
    <p:sldId id="331" r:id="rId44"/>
    <p:sldId id="332" r:id="rId45"/>
    <p:sldId id="329" r:id="rId46"/>
    <p:sldId id="302" r:id="rId47"/>
    <p:sldId id="295" r:id="rId48"/>
    <p:sldId id="303" r:id="rId49"/>
    <p:sldId id="304" r:id="rId50"/>
    <p:sldId id="334" r:id="rId51"/>
    <p:sldId id="333" r:id="rId52"/>
    <p:sldId id="305" r:id="rId53"/>
    <p:sldId id="306" r:id="rId54"/>
    <p:sldId id="296" r:id="rId55"/>
    <p:sldId id="307" r:id="rId56"/>
    <p:sldId id="308" r:id="rId57"/>
    <p:sldId id="336" r:id="rId58"/>
    <p:sldId id="335" r:id="rId59"/>
    <p:sldId id="337" r:id="rId60"/>
    <p:sldId id="338" r:id="rId61"/>
    <p:sldId id="309" r:id="rId62"/>
    <p:sldId id="310" r:id="rId63"/>
    <p:sldId id="297" r:id="rId64"/>
    <p:sldId id="311" r:id="rId65"/>
    <p:sldId id="312" r:id="rId66"/>
    <p:sldId id="340" r:id="rId67"/>
    <p:sldId id="339" r:id="rId68"/>
    <p:sldId id="313" r:id="rId69"/>
    <p:sldId id="314" r:id="rId70"/>
    <p:sldId id="315" r:id="rId71"/>
    <p:sldId id="298" r:id="rId72"/>
    <p:sldId id="316" r:id="rId73"/>
    <p:sldId id="317" r:id="rId74"/>
    <p:sldId id="318" r:id="rId75"/>
    <p:sldId id="319" r:id="rId76"/>
    <p:sldId id="320" r:id="rId77"/>
    <p:sldId id="321" r:id="rId78"/>
    <p:sldId id="322" r:id="rId79"/>
    <p:sldId id="341" r:id="rId80"/>
    <p:sldId id="342" r:id="rId81"/>
    <p:sldId id="343" r:id="rId82"/>
    <p:sldId id="344" r:id="rId83"/>
    <p:sldId id="345" r:id="rId84"/>
    <p:sldId id="346" r:id="rId85"/>
    <p:sldId id="347" r:id="rId86"/>
    <p:sldId id="348" r:id="rId87"/>
    <p:sldId id="349" r:id="rId88"/>
    <p:sldId id="350" r:id="rId89"/>
    <p:sldId id="351" r:id="rId90"/>
    <p:sldId id="352" r:id="rId91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paso" id="{51BF9654-125A-B141-8EA5-84C17335F87B}">
          <p14:sldIdLst>
            <p14:sldId id="256"/>
            <p14:sldId id="259"/>
            <p14:sldId id="284"/>
            <p14:sldId id="264"/>
            <p14:sldId id="283"/>
            <p14:sldId id="285"/>
            <p14:sldId id="292"/>
            <p14:sldId id="293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86"/>
            <p14:sldId id="287"/>
            <p14:sldId id="289"/>
            <p14:sldId id="290"/>
            <p14:sldId id="291"/>
            <p14:sldId id="288"/>
            <p14:sldId id="353"/>
            <p14:sldId id="280"/>
            <p14:sldId id="281"/>
            <p14:sldId id="282"/>
            <p14:sldId id="276"/>
            <p14:sldId id="277"/>
            <p14:sldId id="278"/>
            <p14:sldId id="279"/>
            <p14:sldId id="294"/>
            <p14:sldId id="299"/>
            <p14:sldId id="300"/>
            <p14:sldId id="325"/>
            <p14:sldId id="327"/>
            <p14:sldId id="324"/>
            <p14:sldId id="328"/>
            <p14:sldId id="326"/>
            <p14:sldId id="323"/>
            <p14:sldId id="331"/>
            <p14:sldId id="332"/>
            <p14:sldId id="329"/>
            <p14:sldId id="302"/>
            <p14:sldId id="295"/>
            <p14:sldId id="303"/>
            <p14:sldId id="304"/>
            <p14:sldId id="334"/>
            <p14:sldId id="333"/>
            <p14:sldId id="305"/>
            <p14:sldId id="306"/>
            <p14:sldId id="296"/>
            <p14:sldId id="307"/>
            <p14:sldId id="308"/>
            <p14:sldId id="336"/>
            <p14:sldId id="335"/>
            <p14:sldId id="337"/>
            <p14:sldId id="338"/>
            <p14:sldId id="309"/>
            <p14:sldId id="310"/>
            <p14:sldId id="297"/>
            <p14:sldId id="311"/>
            <p14:sldId id="312"/>
            <p14:sldId id="340"/>
            <p14:sldId id="339"/>
            <p14:sldId id="313"/>
            <p14:sldId id="314"/>
            <p14:sldId id="315"/>
            <p14:sldId id="298"/>
            <p14:sldId id="316"/>
            <p14:sldId id="317"/>
            <p14:sldId id="318"/>
            <p14:sldId id="319"/>
            <p14:sldId id="320"/>
            <p14:sldId id="321"/>
            <p14:sldId id="322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3449"/>
    <a:srgbClr val="5A3A92"/>
    <a:srgbClr val="1DC1DC"/>
    <a:srgbClr val="F25B2C"/>
    <a:srgbClr val="FFFFFF"/>
    <a:srgbClr val="019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62" autoAdjust="0"/>
    <p:restoredTop sz="93146" autoAdjust="0"/>
  </p:normalViewPr>
  <p:slideViewPr>
    <p:cSldViewPr snapToGrid="0" snapToObjects="1">
      <p:cViewPr>
        <p:scale>
          <a:sx n="80" d="100"/>
          <a:sy n="80" d="100"/>
        </p:scale>
        <p:origin x="824" y="5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90" y="28327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3144"/>
    </p:cViewPr>
  </p:sorterViewPr>
  <p:notesViewPr>
    <p:cSldViewPr snapToGrid="0" snapToObjects="1">
      <p:cViewPr varScale="1">
        <p:scale>
          <a:sx n="121" d="100"/>
          <a:sy n="121" d="100"/>
        </p:scale>
        <p:origin x="35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notesMaster" Target="notesMasters/notesMaster1.xml"/><Relationship Id="rId93" Type="http://schemas.openxmlformats.org/officeDocument/2006/relationships/handoutMaster" Target="handoutMasters/handoutMaster1.xml"/><Relationship Id="rId94" Type="http://schemas.openxmlformats.org/officeDocument/2006/relationships/presProps" Target="presProps.xml"/><Relationship Id="rId95" Type="http://schemas.openxmlformats.org/officeDocument/2006/relationships/viewProps" Target="viewProps.xml"/><Relationship Id="rId96" Type="http://schemas.openxmlformats.org/officeDocument/2006/relationships/theme" Target="theme/theme1.xml"/><Relationship Id="rId9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BB6F4-23E1-814D-8DBC-753DCD8F7CD3}" type="datetimeFigureOut">
              <a:rPr lang="es-ES_tradnl" smtClean="0"/>
              <a:pPr/>
              <a:t>13/7/17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F0ACC-9D08-B743-BC76-14D8CF8E6938}" type="slidenum">
              <a:rPr lang="es-ES_tradnl" smtClean="0"/>
              <a:pPr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00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27.png>
</file>

<file path=ppt/media/image28.tiff>
</file>

<file path=ppt/media/image29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tiff>
</file>

<file path=ppt/media/image42.tiff>
</file>

<file path=ppt/media/image4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28938-2154-AC49-8423-1D92A390099E}" type="datetimeFigureOut">
              <a:rPr lang="es-ES_tradnl" smtClean="0"/>
              <a:pPr/>
              <a:t>13/7/17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3A042-DB59-4F46-A5FA-899CA8111283}" type="slidenum">
              <a:rPr lang="es-ES_tradnl" smtClean="0"/>
              <a:pPr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3501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pPr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64804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pPr/>
              <a:t>27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67234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pPr/>
              <a:t>28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74657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pPr/>
              <a:t>80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02668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pPr/>
              <a:t>81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8217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10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 userDrawn="1"/>
        </p:nvSpPr>
        <p:spPr>
          <a:xfrm>
            <a:off x="-2881" y="4636859"/>
            <a:ext cx="9146881" cy="1989667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2295" y="1177183"/>
            <a:ext cx="4511710" cy="2531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sp>
        <p:nvSpPr>
          <p:cNvPr id="21" name="Rectángulo 20"/>
          <p:cNvSpPr/>
          <p:nvPr userDrawn="1"/>
        </p:nvSpPr>
        <p:spPr>
          <a:xfrm>
            <a:off x="-2885" y="0"/>
            <a:ext cx="1303867" cy="736598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23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32" y="0"/>
            <a:ext cx="9143968" cy="744876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grpSp>
        <p:nvGrpSpPr>
          <p:cNvPr id="19" name="Agrupar 18"/>
          <p:cNvGrpSpPr/>
          <p:nvPr userDrawn="1"/>
        </p:nvGrpSpPr>
        <p:grpSpPr>
          <a:xfrm>
            <a:off x="301948" y="65315"/>
            <a:ext cx="800089" cy="635901"/>
            <a:chOff x="5701496" y="1402249"/>
            <a:chExt cx="2670843" cy="2122755"/>
          </a:xfrm>
        </p:grpSpPr>
        <p:pic>
          <p:nvPicPr>
            <p:cNvPr id="20" name="Imagen 1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21" name="Rectángulo 20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2" name="Rectángulo 21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3" name="Rectángulo 22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5" name="Rectángulo 24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6" name="Rectángulo 25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0508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grpSp>
        <p:nvGrpSpPr>
          <p:cNvPr id="13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4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5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600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60000"/>
            <a:ext cx="38862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60000"/>
            <a:ext cx="38862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grpSp>
        <p:nvGrpSpPr>
          <p:cNvPr id="14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5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6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0951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10000"/>
            <a:ext cx="7886700" cy="10778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980000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880000"/>
            <a:ext cx="3868340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980000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880000"/>
            <a:ext cx="3887391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33612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39054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928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pacio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0821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54895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419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47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32932"/>
            <a:ext cx="2949178" cy="10244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2" y="987426"/>
            <a:ext cx="4625567" cy="5130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060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3895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8228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0000"/>
            <a:ext cx="1971675" cy="5765424"/>
          </a:xfrm>
        </p:spPr>
        <p:txBody>
          <a:bodyPr vert="eaVert"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0000"/>
            <a:ext cx="5800725" cy="5765424"/>
          </a:xfrm>
        </p:spPr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39278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03862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88803"/>
            <a:ext cx="2665272" cy="210642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5" y="4636859"/>
            <a:ext cx="9146881" cy="227975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87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997" y="60474"/>
            <a:ext cx="789459" cy="62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4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3734" y="1402250"/>
            <a:ext cx="2668606" cy="212275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4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41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19" y="65316"/>
            <a:ext cx="795037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8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1" y="0"/>
            <a:ext cx="9146881" cy="736598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90912"/>
            <a:ext cx="2672294" cy="2118810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85234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20" y="65316"/>
            <a:ext cx="797618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13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809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  <p:grpSp>
        <p:nvGrpSpPr>
          <p:cNvPr id="5" name="Agrupar 4"/>
          <p:cNvGrpSpPr/>
          <p:nvPr userDrawn="1"/>
        </p:nvGrpSpPr>
        <p:grpSpPr>
          <a:xfrm>
            <a:off x="5701496" y="1402249"/>
            <a:ext cx="2670843" cy="2122755"/>
            <a:chOff x="5701496" y="1402249"/>
            <a:chExt cx="2670843" cy="2122755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" name="Rectángulo 15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" name="Rectángulo 16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8" name="Rectángulo 17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9" name="Rectángulo 18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17765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jpeg"/><Relationship Id="rId22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310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 smtClean="0"/>
              <a:t>Título del Concepto Explicado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16000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grpSp>
        <p:nvGrpSpPr>
          <p:cNvPr id="22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23" name="7 Imagen" descr="logos 111MIL-01.JPG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24" name="8 Imagen" descr="logos 111MIL-01.JPG"/>
            <p:cNvPicPr>
              <a:picLocks noChangeAspect="1"/>
            </p:cNvPicPr>
            <p:nvPr/>
          </p:nvPicPr>
          <p:blipFill>
            <a:blip r:embed="rId22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pic>
        <p:nvPicPr>
          <p:cNvPr id="28" name="11 Imagen" descr="logos 111MIL-01.JPG"/>
          <p:cNvPicPr>
            <a:picLocks noChangeAspect="1"/>
          </p:cNvPicPr>
          <p:nvPr userDrawn="1"/>
        </p:nvPicPr>
        <p:blipFill>
          <a:blip r:embed="rId22"/>
          <a:srcRect l="86163"/>
          <a:stretch>
            <a:fillRect/>
          </a:stretch>
        </p:blipFill>
        <p:spPr>
          <a:xfrm>
            <a:off x="0" y="6615112"/>
            <a:ext cx="9143968" cy="285752"/>
          </a:xfrm>
          <a:prstGeom prst="rect">
            <a:avLst/>
          </a:prstGeom>
        </p:spPr>
      </p:pic>
      <p:sp>
        <p:nvSpPr>
          <p:cNvPr id="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" dirty="0" smtClean="0"/>
              <a:t>Módulo 1: Técnicas de Programación</a:t>
            </a:r>
            <a:endParaRPr lang="es-ES_tradnl" dirty="0"/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394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8" r:id="rId4"/>
    <p:sldLayoutId id="2147483673" r:id="rId5"/>
    <p:sldLayoutId id="2147483677" r:id="rId6"/>
    <p:sldLayoutId id="2147483674" r:id="rId7"/>
    <p:sldLayoutId id="2147483679" r:id="rId8"/>
    <p:sldLayoutId id="2147483675" r:id="rId9"/>
    <p:sldLayoutId id="2147483680" r:id="rId10"/>
    <p:sldLayoutId id="2147483663" r:id="rId11"/>
    <p:sldLayoutId id="2147483664" r:id="rId12"/>
    <p:sldLayoutId id="2147483665" r:id="rId13"/>
    <p:sldLayoutId id="2147483666" r:id="rId14"/>
    <p:sldLayoutId id="2147483672" r:id="rId15"/>
    <p:sldLayoutId id="2147483668" r:id="rId16"/>
    <p:sldLayoutId id="2147483669" r:id="rId17"/>
    <p:sldLayoutId id="2147483670" r:id="rId18"/>
    <p:sldLayoutId id="2147483671" r:id="rId1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8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8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0.png"/><Relationship Id="rId3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0.png"/><Relationship Id="rId3" Type="http://schemas.openxmlformats.org/officeDocument/2006/relationships/image" Target="../media/image2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Relationship Id="rId3" Type="http://schemas.openxmlformats.org/officeDocument/2006/relationships/image" Target="../media/image3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0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jpe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jpe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jpeg"/><Relationship Id="rId3" Type="http://schemas.openxmlformats.org/officeDocument/2006/relationships/image" Target="../media/image30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jpeg"/><Relationship Id="rId3" Type="http://schemas.openxmlformats.org/officeDocument/2006/relationships/image" Target="../media/image30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jpe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jpeg"/><Relationship Id="rId3" Type="http://schemas.openxmlformats.org/officeDocument/2006/relationships/image" Target="../media/image3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jpeg"/><Relationship Id="rId3" Type="http://schemas.openxmlformats.org/officeDocument/2006/relationships/image" Target="../media/image30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jpe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jpeg"/><Relationship Id="rId3" Type="http://schemas.openxmlformats.org/officeDocument/2006/relationships/image" Target="../media/image34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Relationship Id="rId3" Type="http://schemas.openxmlformats.org/officeDocument/2006/relationships/image" Target="../media/image30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Relationship Id="rId3" Type="http://schemas.openxmlformats.org/officeDocument/2006/relationships/image" Target="../media/image30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6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1.tif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2.tiff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2.tiff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3.tif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3.tiff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3.tif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3.tif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3.tif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3.tif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Técnicas de Programación</a:t>
            </a:r>
            <a:endParaRPr lang="es-ES_tradnl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Repaso General para el Examen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73335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3968" cy="1220315"/>
          </a:xfrm>
        </p:spPr>
        <p:txBody>
          <a:bodyPr>
            <a:normAutofit/>
          </a:bodyPr>
          <a:lstStyle/>
          <a:p>
            <a:r>
              <a:rPr lang="es-AR" b="1" dirty="0" smtClean="0"/>
              <a:t>Estructura de Control - Selección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Mayor a 20 - Prueba de Escritorio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9</a:t>
            </a:fld>
            <a:endParaRPr lang="es-ES_tradnl" dirty="0"/>
          </a:p>
        </p:txBody>
      </p:sp>
      <p:graphicFrame>
        <p:nvGraphicFramePr>
          <p:cNvPr id="6" name="5 Marcador de contenido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3279754"/>
              </p:ext>
            </p:extLst>
          </p:nvPr>
        </p:nvGraphicFramePr>
        <p:xfrm>
          <a:off x="628650" y="2443231"/>
          <a:ext cx="7886700" cy="3901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0187"/>
                <a:gridCol w="2170721"/>
                <a:gridCol w="182579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Código</a:t>
                      </a:r>
                      <a:endParaRPr lang="es-AR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Datos Entrada</a:t>
                      </a:r>
                      <a:endParaRPr lang="es-AR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Respuesta Deseada</a:t>
                      </a:r>
                      <a:endParaRPr lang="es-AR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 rowSpan="3">
                  <a:txBody>
                    <a:bodyPr/>
                    <a:lstStyle/>
                    <a:p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Algoritmo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Mayor20 </a:t>
                      </a:r>
                    </a:p>
                    <a:p>
                      <a:pPr lvl="1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Definir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dirty="0" err="1" smtClean="0">
                          <a:solidFill>
                            <a:srgbClr val="000000"/>
                          </a:solidFill>
                        </a:rPr>
                        <a:t>nroDeseado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Como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Real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Escribir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dirty="0" smtClean="0">
                          <a:solidFill>
                            <a:srgbClr val="FF0000"/>
                          </a:solidFill>
                        </a:rPr>
                        <a:t>'Escriba el número que desea verificar si es mayor o no a 20: '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Leer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dirty="0" err="1" smtClean="0">
                          <a:solidFill>
                            <a:srgbClr val="000000"/>
                          </a:solidFill>
                        </a:rPr>
                        <a:t>nroDeseado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Si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b="1" dirty="0" smtClean="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es-AR" sz="1600" dirty="0" err="1" smtClean="0">
                          <a:solidFill>
                            <a:srgbClr val="000000"/>
                          </a:solidFill>
                        </a:rPr>
                        <a:t>nroDeseado</a:t>
                      </a:r>
                      <a:r>
                        <a:rPr lang="es-AR" sz="1600" b="1" dirty="0" smtClean="0">
                          <a:solidFill>
                            <a:srgbClr val="000000"/>
                          </a:solidFill>
                        </a:rPr>
                        <a:t>)&gt;(</a:t>
                      </a:r>
                      <a:r>
                        <a:rPr lang="es-AR" sz="1600" dirty="0" smtClean="0">
                          <a:solidFill>
                            <a:srgbClr val="A0522D"/>
                          </a:solidFill>
                        </a:rPr>
                        <a:t>20</a:t>
                      </a:r>
                      <a:r>
                        <a:rPr lang="es-AR" sz="1600" b="1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Entonces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2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Escribir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dirty="0" smtClean="0">
                          <a:solidFill>
                            <a:srgbClr val="FF0000"/>
                          </a:solidFill>
                        </a:rPr>
                        <a:t>'El número es mayor a 20: '</a:t>
                      </a:r>
                      <a:r>
                        <a:rPr lang="es-AR" sz="1600" b="1" dirty="0" smtClean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es-AR" sz="1600" dirty="0" err="1" smtClean="0">
                          <a:solidFill>
                            <a:srgbClr val="000000"/>
                          </a:solidFill>
                        </a:rPr>
                        <a:t>nroDeseado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Sino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2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Escribir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dirty="0" smtClean="0">
                          <a:solidFill>
                            <a:srgbClr val="FF0000"/>
                          </a:solidFill>
                        </a:rPr>
                        <a:t>'El número es menor o igual a 20: '</a:t>
                      </a:r>
                      <a:r>
                        <a:rPr lang="es-AR" sz="1600" b="1" dirty="0" smtClean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es-AR" sz="1600" dirty="0" err="1" smtClean="0">
                          <a:solidFill>
                            <a:srgbClr val="000000"/>
                          </a:solidFill>
                        </a:rPr>
                        <a:t>nroDeseado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AR" sz="1600" b="1" dirty="0" err="1" smtClean="0">
                          <a:solidFill>
                            <a:srgbClr val="00008B"/>
                          </a:solidFill>
                        </a:rPr>
                        <a:t>FinSi</a:t>
                      </a:r>
                      <a:endParaRPr lang="es-AR" sz="1600" b="1" dirty="0" smtClean="0">
                        <a:solidFill>
                          <a:srgbClr val="00008B"/>
                        </a:solidFill>
                      </a:endParaRPr>
                    </a:p>
                    <a:p>
                      <a:r>
                        <a:rPr lang="es-AR" sz="1600" b="1" dirty="0" err="1" smtClean="0">
                          <a:solidFill>
                            <a:srgbClr val="00008B"/>
                          </a:solidFill>
                        </a:rPr>
                        <a:t>FinAlgoritmo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endParaRPr lang="es-AR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nroDeseado</a:t>
                      </a:r>
                      <a:r>
                        <a:rPr lang="es-AR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= 20</a:t>
                      </a:r>
                    </a:p>
                    <a:p>
                      <a:pPr algn="ctr"/>
                      <a:endParaRPr lang="es-AR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algn="ctr"/>
                      <a:endParaRPr lang="es-AR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algn="ctr"/>
                      <a:endParaRPr lang="es-AR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8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El número es menor o igual a 20: 20</a:t>
                      </a:r>
                      <a:endParaRPr lang="es-AR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nroDeseado</a:t>
                      </a:r>
                      <a:r>
                        <a:rPr lang="es-AR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= 3</a:t>
                      </a:r>
                    </a:p>
                    <a:p>
                      <a:pPr algn="ctr"/>
                      <a:endParaRPr lang="es-AR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8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El número es menor o igual a 20:</a:t>
                      </a:r>
                      <a:r>
                        <a:rPr lang="es-AR" sz="18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s-AR" sz="18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endParaRPr lang="es-AR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nroDeseado</a:t>
                      </a:r>
                      <a:r>
                        <a:rPr lang="es-AR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= 45</a:t>
                      </a:r>
                    </a:p>
                    <a:p>
                      <a:pPr algn="ctr"/>
                      <a:endParaRPr lang="es-AR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8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El número es mayor a 20: 45</a:t>
                      </a:r>
                      <a:endParaRPr lang="es-AR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M</a:t>
            </a:r>
            <a:r>
              <a:rPr lang="es-ES" b="1" dirty="0" smtClean="0"/>
              <a:t>é</a:t>
            </a:r>
            <a:r>
              <a:rPr lang="es-ES_tradnl" b="1" dirty="0" smtClean="0"/>
              <a:t>todos </a:t>
            </a:r>
            <a:endParaRPr lang="es-ES_tradnl" sz="3100" i="1" dirty="0"/>
          </a:p>
        </p:txBody>
      </p:sp>
      <p:sp>
        <p:nvSpPr>
          <p:cNvPr id="15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b="1" dirty="0" smtClean="0"/>
              <a:t>Agrupan</a:t>
            </a:r>
            <a:r>
              <a:rPr lang="es-ES" dirty="0" smtClean="0"/>
              <a:t> un conjunto de sentencias de código </a:t>
            </a:r>
            <a:r>
              <a:rPr lang="es-ES" b="1" dirty="0" smtClean="0"/>
              <a:t>cohesivas</a:t>
            </a:r>
          </a:p>
          <a:p>
            <a:r>
              <a:rPr lang="es-ES" dirty="0" smtClean="0"/>
              <a:t>Tienen un </a:t>
            </a:r>
            <a:r>
              <a:rPr lang="es-ES" b="1" dirty="0" smtClean="0"/>
              <a:t>nombre representativo</a:t>
            </a:r>
          </a:p>
          <a:p>
            <a:r>
              <a:rPr lang="es-ES" dirty="0" smtClean="0"/>
              <a:t>Pueden ser invocados</a:t>
            </a:r>
          </a:p>
          <a:p>
            <a:r>
              <a:rPr lang="es-ES" dirty="0" smtClean="0"/>
              <a:t>Pueden declarar parámetros </a:t>
            </a:r>
          </a:p>
          <a:p>
            <a:r>
              <a:rPr lang="es-ES" dirty="0" smtClean="0"/>
              <a:t>Pueden devolver un valor</a:t>
            </a:r>
          </a:p>
          <a:p>
            <a:r>
              <a:rPr lang="es-ES" dirty="0" smtClean="0"/>
              <a:t>Nos ayudan a </a:t>
            </a:r>
            <a:r>
              <a:rPr lang="es-ES" b="1" dirty="0" smtClean="0"/>
              <a:t>reusar</a:t>
            </a:r>
            <a:r>
              <a:rPr lang="es-ES" dirty="0" smtClean="0"/>
              <a:t> el código </a:t>
            </a:r>
            <a:endParaRPr lang="es-ES_tradnl" dirty="0" smtClean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10</a:t>
            </a:fld>
            <a:endParaRPr lang="es-ES_tradnl"/>
          </a:p>
        </p:txBody>
      </p:sp>
      <p:pic>
        <p:nvPicPr>
          <p:cNvPr id="16" name="Imagen 14"/>
          <p:cNvPicPr/>
          <p:nvPr/>
        </p:nvPicPr>
        <p:blipFill>
          <a:blip r:embed="rId2"/>
          <a:srcRect l="3106" t="5250" r="2404" b="5510"/>
          <a:stretch/>
        </p:blipFill>
        <p:spPr>
          <a:xfrm>
            <a:off x="7305515" y="4886960"/>
            <a:ext cx="1619506" cy="15295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1525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M</a:t>
            </a:r>
            <a:r>
              <a:rPr lang="es-ES" b="1" dirty="0" smtClean="0"/>
              <a:t>é</a:t>
            </a:r>
            <a:r>
              <a:rPr lang="es-ES_tradnl" b="1" dirty="0" smtClean="0"/>
              <a:t>todos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Cada vez que se encuentra una llamada a un </a:t>
            </a:r>
            <a:r>
              <a:rPr lang="es-ES_tradnl" b="1" dirty="0" smtClean="0"/>
              <a:t>método</a:t>
            </a:r>
            <a:r>
              <a:rPr lang="es-ES_tradnl" dirty="0" smtClean="0"/>
              <a:t>:</a:t>
            </a:r>
          </a:p>
          <a:p>
            <a:pPr lvl="1"/>
            <a:r>
              <a:rPr lang="es-ES" dirty="0" smtClean="0"/>
              <a:t>El programa ejecuta el código del método hasta que termina </a:t>
            </a:r>
          </a:p>
          <a:p>
            <a:pPr lvl="1"/>
            <a:r>
              <a:rPr lang="es-ES" dirty="0" smtClean="0"/>
              <a:t>Vuelve a la siguiente línea del lugar donde partió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11</a:t>
            </a:fld>
            <a:endParaRPr lang="es-ES_tradnl"/>
          </a:p>
        </p:txBody>
      </p:sp>
      <p:sp>
        <p:nvSpPr>
          <p:cNvPr id="8" name="CustomShape 4"/>
          <p:cNvSpPr/>
          <p:nvPr/>
        </p:nvSpPr>
        <p:spPr>
          <a:xfrm>
            <a:off x="118180" y="4335668"/>
            <a:ext cx="5203120" cy="14936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opcionMenu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dibujarGuiones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</a:t>
            </a:r>
            <a:r>
              <a:rPr lang="es-AR" b="0" strike="noStrike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resultado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 la operacion es: "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         numero1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+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numero2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3"/>
          <p:cNvSpPr/>
          <p:nvPr/>
        </p:nvSpPr>
        <p:spPr>
          <a:xfrm>
            <a:off x="5486400" y="4428903"/>
            <a:ext cx="4441320" cy="130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SubAlgoritmo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dibujarGuiones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Para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x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Hasta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40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Hacer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Sin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Saltar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"-"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FinPara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""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FinSubAlgoritmo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cxnSp>
        <p:nvCxnSpPr>
          <p:cNvPr id="11" name="Conector curvado 10"/>
          <p:cNvCxnSpPr/>
          <p:nvPr/>
        </p:nvCxnSpPr>
        <p:spPr>
          <a:xfrm flipV="1">
            <a:off x="2159000" y="4610100"/>
            <a:ext cx="3327400" cy="203200"/>
          </a:xfrm>
          <a:prstGeom prst="curvedConnector3">
            <a:avLst>
              <a:gd name="adj1" fmla="val 50000"/>
            </a:avLst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084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</a:t>
            </a:r>
            <a:r>
              <a:rPr lang="es-ES" b="1" dirty="0"/>
              <a:t>é</a:t>
            </a:r>
            <a:r>
              <a:rPr lang="es-ES_tradnl" b="1" dirty="0" smtClean="0"/>
              <a:t>todos con Retorno</a:t>
            </a:r>
            <a:endParaRPr lang="es-ES_tradnl" sz="28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600" dirty="0" smtClean="0"/>
              <a:t>Análogamente </a:t>
            </a:r>
            <a:r>
              <a:rPr lang="es-ES_tradnl" sz="2600" dirty="0"/>
              <a:t>se puede utilizar </a:t>
            </a:r>
            <a:r>
              <a:rPr lang="es-ES_tradnl" sz="2600" b="1" spc="-1" dirty="0" err="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</a:rPr>
              <a:t>SubProceso</a:t>
            </a:r>
            <a:endParaRPr lang="es-ES_tradnl" sz="2600" b="1" spc="-1" dirty="0">
              <a:solidFill>
                <a:srgbClr val="000080"/>
              </a:solidFill>
              <a:uFill>
                <a:solidFill>
                  <a:srgbClr val="FFFFFF"/>
                </a:solidFill>
              </a:uFill>
            </a:endParaRPr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12</a:t>
            </a:fld>
            <a:endParaRPr lang="es-ES_tradnl"/>
          </a:p>
        </p:txBody>
      </p:sp>
      <p:sp>
        <p:nvSpPr>
          <p:cNvPr id="3" name="Rectángulo 2"/>
          <p:cNvSpPr/>
          <p:nvPr/>
        </p:nvSpPr>
        <p:spPr>
          <a:xfrm>
            <a:off x="81023" y="2743379"/>
            <a:ext cx="9062945" cy="176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SubAlgoritmo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retorno=nombre_del_metodo</a:t>
            </a:r>
            <a:r>
              <a:rPr lang="es-AR" sz="21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(</a:t>
            </a: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argumento_1,argumento_2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,...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n</a:t>
            </a:r>
          </a:p>
          <a:p>
            <a:pPr>
              <a:lnSpc>
                <a:spcPct val="100000"/>
              </a:lnSpc>
            </a:pP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FinSubAlgoritmo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508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Ámbito de las Variables</a:t>
            </a:r>
            <a:endParaRPr lang="es-ES_tradnl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16000" indent="-213120" algn="ctr">
              <a:buNone/>
            </a:pP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Al utilizar funciones se establece un límite para el alcance de las variables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16000" indent="-213120"/>
            <a:r>
              <a:rPr lang="es-AR" sz="18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Variables Locales</a:t>
            </a:r>
            <a:r>
              <a:rPr lang="es-AR" sz="1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: Son aquellas que se encuentran dentro de un método. El valor se</a:t>
            </a:r>
            <a:r>
              <a:rPr lang="es-AR" sz="1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Arial"/>
                <a:cs typeface="Arial" pitchFamily="34" charset="0"/>
              </a:rPr>
              <a:t> </a:t>
            </a:r>
            <a:r>
              <a:rPr lang="es-AR" sz="1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confina al método en el que está declarada</a:t>
            </a:r>
            <a:endParaRPr lang="es-AR" sz="18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16000" indent="-213120"/>
            <a:r>
              <a:rPr lang="es-AR" sz="18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Variables Globales</a:t>
            </a:r>
            <a:r>
              <a:rPr lang="es-AR" sz="1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: Son las que se definen o están declaradas en el algoritmo principal. Pueden utilizarse en cualquier método</a:t>
            </a:r>
          </a:p>
          <a:p>
            <a:pPr marL="216000" indent="-213120"/>
            <a:r>
              <a:rPr lang="es-AR" sz="1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Se debe intentar crear métodos con variables locales y pocos parámetros para favorecer la reutilización y el mantenimiento del software</a:t>
            </a:r>
            <a:endParaRPr lang="es-AR" sz="1800" dirty="0" smtClean="0"/>
          </a:p>
          <a:p>
            <a:pPr marL="216000" indent="-213120"/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16000" indent="-213120"/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13</a:t>
            </a:fld>
            <a:endParaRPr lang="es-ES_tradnl" dirty="0"/>
          </a:p>
        </p:txBody>
      </p:sp>
      <p:pic>
        <p:nvPicPr>
          <p:cNvPr id="7" name="6 Imagen" descr="variablesLocalesGlobales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39" y="4674703"/>
            <a:ext cx="2266961" cy="1654968"/>
          </a:xfrm>
          <a:prstGeom prst="rect">
            <a:avLst/>
          </a:prstGeom>
        </p:spPr>
      </p:pic>
      <p:pic>
        <p:nvPicPr>
          <p:cNvPr id="8" name="7 Imagen" descr="variablesLocalesGlobale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44" y="4674703"/>
            <a:ext cx="2408242" cy="183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43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3968" cy="1220315"/>
          </a:xfrm>
        </p:spPr>
        <p:txBody>
          <a:bodyPr/>
          <a:lstStyle/>
          <a:p>
            <a:r>
              <a:rPr lang="es-AR" b="1" dirty="0" smtClean="0"/>
              <a:t>Buenas Prácticas de Programación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ctr">
              <a:lnSpc>
                <a:spcPct val="150000"/>
              </a:lnSpc>
              <a:buNone/>
            </a:pPr>
            <a:r>
              <a:rPr lang="es-AR" b="1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Entender el problema, diseñar una estrategia, implementar</a:t>
            </a:r>
            <a:endParaRPr lang="es-AR" b="1" spc="-1" dirty="0" smtClean="0">
              <a:solidFill>
                <a:schemeClr val="accent2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Nombres representativos de variables y métodos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Código claro, comprensible, etc.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Identación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en las estructuras de control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Comentarios en el código 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/>
                <a:ea typeface="Consolas"/>
              </a:rPr>
              <a:t>//Así se comenta en </a:t>
            </a:r>
            <a:r>
              <a:rPr lang="es-AR" i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/>
                <a:ea typeface="Consolas"/>
              </a:rPr>
              <a:t>PSeInt</a:t>
            </a:r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/>
                <a:ea typeface="Consolas"/>
              </a:rPr>
              <a:t>, con las dos barras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buNone/>
            </a:pPr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14</a:t>
            </a:fld>
            <a:endParaRPr lang="es-ES_tradnl" dirty="0"/>
          </a:p>
        </p:txBody>
      </p:sp>
      <p:pic>
        <p:nvPicPr>
          <p:cNvPr id="7" name="6 Imagen" descr="buenasPracticvasProgramacion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299" y="3258878"/>
            <a:ext cx="2771775" cy="1647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4000" cy="1220315"/>
          </a:xfrm>
        </p:spPr>
        <p:txBody>
          <a:bodyPr/>
          <a:lstStyle/>
          <a:p>
            <a:r>
              <a:rPr lang="es-AR" b="1" dirty="0" smtClean="0"/>
              <a:t>Buenas Prácticas de Programación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Usar métodos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 duplicar código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Dividir el problema en sub problemas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Construir el código tan simple como sea posible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Que el código funcione no significa que esté bien programado</a:t>
            </a:r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15</a:t>
            </a:fld>
            <a:endParaRPr lang="es-ES_tradnl" dirty="0"/>
          </a:p>
        </p:txBody>
      </p:sp>
      <p:pic>
        <p:nvPicPr>
          <p:cNvPr id="6" name="5 Imagen" descr="buenasPracticasProgramacion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0018" y="2120315"/>
            <a:ext cx="2425332" cy="14925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Estructuras de Datos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5000"/>
              </a:lnSpc>
              <a:buNone/>
            </a:pPr>
            <a:r>
              <a:rPr lang="es-AR" sz="22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Forma particular de organizar datos</a:t>
            </a:r>
            <a:endParaRPr lang="es-AR" sz="2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lang="es-AR" sz="2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8720" indent="-43416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Estructuras que permiten </a:t>
            </a:r>
            <a:r>
              <a:rPr lang="es-AR" sz="19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COLECCIONAR </a:t>
            </a: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elementos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GUARDARLOS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RECORRERLOS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MANIPULARLOS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8720" indent="-32004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Operaciones básicas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COLOCAR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OBTENER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16</a:t>
            </a:fld>
            <a:endParaRPr lang="es-ES_tradnl" dirty="0"/>
          </a:p>
        </p:txBody>
      </p:sp>
      <p:sp>
        <p:nvSpPr>
          <p:cNvPr id="6" name="CustomShape 2"/>
          <p:cNvSpPr/>
          <p:nvPr/>
        </p:nvSpPr>
        <p:spPr>
          <a:xfrm>
            <a:off x="5511400" y="3525991"/>
            <a:ext cx="3150335" cy="187400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1960" tIns="111960" rIns="111960" bIns="111960"/>
          <a:lstStyle/>
          <a:p>
            <a:pPr marL="558720" indent="-32004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lang="es-AR" sz="1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Estructuras 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LISTAS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COLAS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PILAS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ARBOLES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6 Imagen"/>
          <p:cNvPicPr/>
          <p:nvPr/>
        </p:nvPicPr>
        <p:blipFill>
          <a:blip r:embed="rId2"/>
          <a:stretch/>
        </p:blipFill>
        <p:spPr>
          <a:xfrm>
            <a:off x="6378808" y="1824364"/>
            <a:ext cx="2765160" cy="1330744"/>
          </a:xfrm>
          <a:prstGeom prst="rect">
            <a:avLst/>
          </a:prstGeom>
          <a:ln>
            <a:noFill/>
          </a:ln>
        </p:spPr>
      </p:pic>
      <p:pic>
        <p:nvPicPr>
          <p:cNvPr id="8" name="7 Imagen"/>
          <p:cNvPicPr/>
          <p:nvPr/>
        </p:nvPicPr>
        <p:blipFill>
          <a:blip r:embed="rId3"/>
          <a:stretch/>
        </p:blipFill>
        <p:spPr>
          <a:xfrm>
            <a:off x="6476926" y="5400000"/>
            <a:ext cx="2433157" cy="1111338"/>
          </a:xfrm>
          <a:prstGeom prst="rect">
            <a:avLst/>
          </a:prstGeom>
          <a:ln>
            <a:noFill/>
          </a:ln>
        </p:spPr>
      </p:pic>
      <p:pic>
        <p:nvPicPr>
          <p:cNvPr id="9" name="8 Imagen"/>
          <p:cNvPicPr/>
          <p:nvPr/>
        </p:nvPicPr>
        <p:blipFill>
          <a:blip r:embed="rId4"/>
          <a:stretch/>
        </p:blipFill>
        <p:spPr>
          <a:xfrm>
            <a:off x="3866316" y="4157330"/>
            <a:ext cx="2028056" cy="109088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Estructuras de Datos  </a:t>
            </a:r>
            <a:br>
              <a:rPr lang="es-AR" b="1" dirty="0" smtClean="0"/>
            </a:br>
            <a:r>
              <a:rPr lang="es-AR" sz="2800" i="1" dirty="0" smtClean="0"/>
              <a:t>Arreglos / Listas / Vectores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Los arreglos son estructuras de datos homogéneas (todos sus datos son del mismo tipo) 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Permiten almacenar un determinado número de datos 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Tiene muchos elementos, y a cada uno de ellos se acceden indicando que posición se quiere usar (un índice)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17</a:t>
            </a:fld>
            <a:endParaRPr lang="es-ES_tradnl" dirty="0"/>
          </a:p>
        </p:txBody>
      </p:sp>
      <p:pic>
        <p:nvPicPr>
          <p:cNvPr id="7" name="6 Imagen" descr="arreglo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676" y="4815517"/>
            <a:ext cx="6638519" cy="16958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Estructuras de Datos  </a:t>
            </a:r>
            <a:br>
              <a:rPr lang="es-AR" b="1" dirty="0" smtClean="0"/>
            </a:br>
            <a:r>
              <a:rPr lang="es-AR" sz="2800" i="1" dirty="0"/>
              <a:t>Arreglos / Listas / Vectores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Lista =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Array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Los elementos deben ser del mismo tipo de dato 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Zero-based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 (arreglos de base cero) -&gt; Índices comienzan en 0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La cantidad de elementos total =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Length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 será igual al número del último elemento más 1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Propiedades: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596880" indent="-205560"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ELEMENTO o ITEM: a, b, c, d, e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596880" indent="-205560"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LONGITUD: 5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596880" indent="-205560"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INDICE o SUBINDICE: 0, 1, 2, 3, 4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18</a:t>
            </a:fld>
            <a:endParaRPr lang="es-ES_tradnl" dirty="0"/>
          </a:p>
        </p:txBody>
      </p:sp>
      <p:grpSp>
        <p:nvGrpSpPr>
          <p:cNvPr id="6" name="12 Grupo"/>
          <p:cNvGrpSpPr/>
          <p:nvPr/>
        </p:nvGrpSpPr>
        <p:grpSpPr>
          <a:xfrm>
            <a:off x="5769116" y="4175000"/>
            <a:ext cx="2920978" cy="1746323"/>
            <a:chOff x="5769116" y="4175000"/>
            <a:chExt cx="2920978" cy="1746323"/>
          </a:xfrm>
        </p:grpSpPr>
        <p:graphicFrame>
          <p:nvGraphicFramePr>
            <p:cNvPr id="8" name="Table 2"/>
            <p:cNvGraphicFramePr/>
            <p:nvPr/>
          </p:nvGraphicFramePr>
          <p:xfrm>
            <a:off x="5776614" y="4565643"/>
            <a:ext cx="2913480" cy="888658"/>
          </p:xfrm>
          <a:graphic>
            <a:graphicData uri="http://schemas.openxmlformats.org/drawingml/2006/table">
              <a:tbl>
                <a:tblPr/>
                <a:tblGrid>
                  <a:gridCol w="582480"/>
                  <a:gridCol w="582480"/>
                  <a:gridCol w="582480"/>
                  <a:gridCol w="582480"/>
                  <a:gridCol w="583560"/>
                </a:tblGrid>
                <a:tr h="888658"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a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b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c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d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e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9" name="Table 3"/>
            <p:cNvGraphicFramePr/>
            <p:nvPr/>
          </p:nvGraphicFramePr>
          <p:xfrm>
            <a:off x="5769116" y="5203276"/>
            <a:ext cx="2913480" cy="304800"/>
          </p:xfrm>
          <a:graphic>
            <a:graphicData uri="http://schemas.openxmlformats.org/drawingml/2006/table">
              <a:tbl>
                <a:tblPr/>
                <a:tblGrid>
                  <a:gridCol w="582480"/>
                  <a:gridCol w="582480"/>
                  <a:gridCol w="582480"/>
                  <a:gridCol w="582480"/>
                  <a:gridCol w="583560"/>
                </a:tblGrid>
                <a:tr h="251024"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0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1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2</a:t>
                        </a:r>
                        <a:endParaRPr lang="es-AR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3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4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10" name="CustomShape 4"/>
            <p:cNvSpPr/>
            <p:nvPr/>
          </p:nvSpPr>
          <p:spPr>
            <a:xfrm>
              <a:off x="5776614" y="4175000"/>
              <a:ext cx="2235971" cy="390642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56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" name="CustomShape 5"/>
            <p:cNvSpPr/>
            <p:nvPr/>
          </p:nvSpPr>
          <p:spPr>
            <a:xfrm>
              <a:off x="5797357" y="4194216"/>
              <a:ext cx="2215228" cy="35221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181800" tIns="181800" rIns="181800" bIns="181800" anchor="ctr"/>
            <a:lstStyle/>
            <a:p>
              <a:pPr algn="ctr">
                <a:lnSpc>
                  <a:spcPct val="90000"/>
                </a:lnSpc>
              </a:pPr>
              <a:r>
                <a:rPr lang="es-AR" sz="29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Arreglo</a:t>
              </a:r>
              <a:endParaRPr lang="es-AR" sz="2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2" name="CustomShape 6"/>
            <p:cNvSpPr/>
            <p:nvPr/>
          </p:nvSpPr>
          <p:spPr>
            <a:xfrm>
              <a:off x="5844547" y="5656521"/>
              <a:ext cx="2484042" cy="26480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9040" tIns="29520" rIns="59040" bIns="29520"/>
            <a:lstStyle/>
            <a:p>
              <a:pPr>
                <a:lnSpc>
                  <a:spcPct val="100000"/>
                </a:lnSpc>
              </a:pPr>
              <a:r>
                <a:rPr lang="es-AR" sz="18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Longitud = </a:t>
              </a:r>
              <a:r>
                <a:rPr lang="es-AR" sz="1800" b="1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Length</a:t>
              </a:r>
              <a:r>
                <a:rPr lang="es-AR" sz="18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= 5</a:t>
              </a:r>
              <a:endPara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900000"/>
            <a:ext cx="91440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Estructuras de Control </a:t>
            </a:r>
            <a:r>
              <a:rPr lang="es-ES_tradnl" sz="3600" b="1" dirty="0" smtClean="0"/>
              <a:t/>
            </a:r>
            <a:br>
              <a:rPr lang="es-ES_tradnl" sz="3600" b="1" dirty="0" smtClean="0"/>
            </a:br>
            <a:r>
              <a:rPr lang="es-ES_tradnl" sz="2800" i="1" dirty="0" smtClean="0"/>
              <a:t>Selección 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</a:t>
            </a:fld>
            <a:endParaRPr lang="es-ES_tradnl" dirty="0"/>
          </a:p>
        </p:txBody>
      </p:sp>
      <p:grpSp>
        <p:nvGrpSpPr>
          <p:cNvPr id="6" name="5 Grupo"/>
          <p:cNvGrpSpPr/>
          <p:nvPr/>
        </p:nvGrpSpPr>
        <p:grpSpPr>
          <a:xfrm>
            <a:off x="301665" y="2383860"/>
            <a:ext cx="8213685" cy="3952270"/>
            <a:chOff x="301665" y="2383860"/>
            <a:chExt cx="8213685" cy="3952270"/>
          </a:xfrm>
        </p:grpSpPr>
        <p:sp>
          <p:nvSpPr>
            <p:cNvPr id="7" name="CustomShape 5"/>
            <p:cNvSpPr/>
            <p:nvPr/>
          </p:nvSpPr>
          <p:spPr>
            <a:xfrm>
              <a:off x="460389" y="5201770"/>
              <a:ext cx="4760280" cy="1134360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56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" name="CustomShape 6"/>
            <p:cNvSpPr/>
            <p:nvPr/>
          </p:nvSpPr>
          <p:spPr>
            <a:xfrm>
              <a:off x="502149" y="5257210"/>
              <a:ext cx="4677120" cy="10234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150480" tIns="150480" rIns="150480" bIns="150480" anchor="ctr"/>
            <a:lstStyle/>
            <a:p>
              <a:pPr algn="ctr">
                <a:lnSpc>
                  <a:spcPct val="90000"/>
                </a:lnSpc>
              </a:pPr>
              <a:r>
                <a:rPr lang="es-AR" sz="3900" b="0" strike="noStrike" spc="-1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 charset="0"/>
                  <a:ea typeface="Arial" charset="0"/>
                  <a:cs typeface="Arial" charset="0"/>
                </a:rPr>
                <a:t>Repetitivas</a:t>
              </a:r>
              <a:endParaRPr lang="es-AR" sz="3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9" name="CustomShape 1"/>
            <p:cNvSpPr/>
            <p:nvPr/>
          </p:nvSpPr>
          <p:spPr>
            <a:xfrm>
              <a:off x="418629" y="2413484"/>
              <a:ext cx="4760280" cy="1134360"/>
            </a:xfrm>
            <a:prstGeom prst="roundRect">
              <a:avLst>
                <a:gd name="adj" fmla="val 16667"/>
              </a:avLst>
            </a:prstGeom>
            <a:solidFill>
              <a:srgbClr val="BF504D"/>
            </a:solidFill>
            <a:ln w="2556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" name="CustomShape 2"/>
            <p:cNvSpPr/>
            <p:nvPr/>
          </p:nvSpPr>
          <p:spPr>
            <a:xfrm>
              <a:off x="418629" y="2383860"/>
              <a:ext cx="4677120" cy="10234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150480" tIns="150480" rIns="150480" bIns="150480" anchor="ctr"/>
            <a:lstStyle/>
            <a:p>
              <a:pPr algn="ctr">
                <a:lnSpc>
                  <a:spcPct val="90000"/>
                </a:lnSpc>
              </a:pPr>
              <a:r>
                <a:rPr lang="es-AR" sz="3900" b="0" strike="noStrike" spc="-1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 charset="0"/>
                  <a:ea typeface="Arial" charset="0"/>
                  <a:cs typeface="Arial" charset="0"/>
                </a:rPr>
                <a:t>Secuenciales</a:t>
              </a:r>
              <a:endParaRPr lang="es-AR" sz="3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1" name="CustomShape 3"/>
            <p:cNvSpPr/>
            <p:nvPr/>
          </p:nvSpPr>
          <p:spPr>
            <a:xfrm>
              <a:off x="418629" y="3763510"/>
              <a:ext cx="4760280" cy="1134360"/>
            </a:xfrm>
            <a:prstGeom prst="roundRect">
              <a:avLst>
                <a:gd name="adj" fmla="val 16667"/>
              </a:avLst>
            </a:prstGeom>
            <a:solidFill>
              <a:srgbClr val="9BBB59"/>
            </a:solidFill>
            <a:ln w="2556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" name="CustomShape 4"/>
            <p:cNvSpPr/>
            <p:nvPr/>
          </p:nvSpPr>
          <p:spPr>
            <a:xfrm>
              <a:off x="301665" y="3818950"/>
              <a:ext cx="5025241" cy="10234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150480" tIns="150480" rIns="150480" bIns="150480" anchor="ctr"/>
            <a:lstStyle/>
            <a:p>
              <a:pPr algn="ctr">
                <a:lnSpc>
                  <a:spcPct val="90000"/>
                </a:lnSpc>
              </a:pPr>
              <a:r>
                <a:rPr lang="es-AR" sz="39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 charset="0"/>
                  <a:ea typeface="Arial" charset="0"/>
                  <a:cs typeface="Arial" charset="0"/>
                </a:rPr>
                <a:t>Selección </a:t>
              </a:r>
              <a:r>
                <a:rPr lang="es-AR" sz="39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 charset="0"/>
                  <a:ea typeface="Arial" charset="0"/>
                  <a:cs typeface="Arial" charset="0"/>
                </a:rPr>
                <a:t>o</a:t>
              </a:r>
            </a:p>
            <a:p>
              <a:pPr algn="ctr">
                <a:lnSpc>
                  <a:spcPct val="90000"/>
                </a:lnSpc>
              </a:pPr>
              <a:r>
                <a:rPr lang="es-AR" sz="39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 charset="0"/>
                  <a:ea typeface="Arial" charset="0"/>
                  <a:cs typeface="Arial" charset="0"/>
                </a:rPr>
                <a:t>de </a:t>
              </a:r>
              <a:r>
                <a:rPr lang="es-AR" sz="3900" b="0" strike="noStrike" spc="-1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 charset="0"/>
                  <a:ea typeface="Arial" charset="0"/>
                  <a:cs typeface="Arial" charset="0"/>
                </a:rPr>
                <a:t>Decisión</a:t>
              </a:r>
              <a:endParaRPr lang="es-AR" sz="3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endParaRPr>
            </a:p>
          </p:txBody>
        </p:sp>
        <p:grpSp>
          <p:nvGrpSpPr>
            <p:cNvPr id="13" name="12 Grupo"/>
            <p:cNvGrpSpPr/>
            <p:nvPr/>
          </p:nvGrpSpPr>
          <p:grpSpPr>
            <a:xfrm>
              <a:off x="5220669" y="2413484"/>
              <a:ext cx="3294681" cy="973653"/>
              <a:chOff x="5220669" y="2222090"/>
              <a:chExt cx="3294681" cy="973653"/>
            </a:xfrm>
          </p:grpSpPr>
          <p:pic>
            <p:nvPicPr>
              <p:cNvPr id="19" name="Shape 164"/>
              <p:cNvPicPr/>
              <p:nvPr/>
            </p:nvPicPr>
            <p:blipFill>
              <a:blip r:embed="rId2" cstate="print"/>
              <a:stretch/>
            </p:blipFill>
            <p:spPr>
              <a:xfrm>
                <a:off x="5220669" y="2222090"/>
                <a:ext cx="3294681" cy="973653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0" name="Rectángulo 1"/>
              <p:cNvSpPr/>
              <p:nvPr/>
            </p:nvSpPr>
            <p:spPr>
              <a:xfrm>
                <a:off x="5485006" y="2311826"/>
                <a:ext cx="968952" cy="4618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_tradnl" sz="900" dirty="0" smtClean="0">
                    <a:solidFill>
                      <a:sysClr val="windowText" lastClr="000000"/>
                    </a:solidFill>
                  </a:rPr>
                  <a:t>Escribir “Bienvenido!”</a:t>
                </a:r>
                <a:endParaRPr lang="es-ES_tradnl" sz="9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1" name="Rectángulo 1"/>
              <p:cNvSpPr/>
              <p:nvPr/>
            </p:nvSpPr>
            <p:spPr>
              <a:xfrm>
                <a:off x="7349253" y="2311826"/>
                <a:ext cx="968952" cy="4618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_tradnl" sz="900" dirty="0" smtClean="0">
                    <a:solidFill>
                      <a:sysClr val="windowText" lastClr="000000"/>
                    </a:solidFill>
                  </a:rPr>
                  <a:t>Escribir “Vuelva pronto!”</a:t>
                </a:r>
                <a:endParaRPr lang="es-ES_tradnl" sz="9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14" name="17 Grupo"/>
            <p:cNvGrpSpPr/>
            <p:nvPr/>
          </p:nvGrpSpPr>
          <p:grpSpPr>
            <a:xfrm>
              <a:off x="5220670" y="3439661"/>
              <a:ext cx="3294680" cy="1530295"/>
              <a:chOff x="-99360" y="1972080"/>
              <a:chExt cx="10275840" cy="5333038"/>
            </a:xfrm>
          </p:grpSpPr>
          <p:pic>
            <p:nvPicPr>
              <p:cNvPr id="15" name="Shape 187"/>
              <p:cNvPicPr/>
              <p:nvPr/>
            </p:nvPicPr>
            <p:blipFill>
              <a:blip r:embed="rId3" cstate="print"/>
              <a:stretch/>
            </p:blipFill>
            <p:spPr>
              <a:xfrm>
                <a:off x="-99360" y="1972080"/>
                <a:ext cx="10275840" cy="487512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6" name="CustomShape 2"/>
              <p:cNvSpPr/>
              <p:nvPr/>
            </p:nvSpPr>
            <p:spPr>
              <a:xfrm>
                <a:off x="3224880" y="2736360"/>
                <a:ext cx="5117743" cy="49859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59040" tIns="29520" rIns="59040" bIns="29520"/>
              <a:lstStyle/>
              <a:p>
                <a:pPr>
                  <a:lnSpc>
                    <a:spcPct val="100000"/>
                  </a:lnSpc>
                </a:pPr>
                <a:r>
                  <a:rPr lang="es-AR" sz="800" b="1" strike="noStrike" spc="-1" dirty="0">
                    <a:solidFill>
                      <a:srgbClr val="7F0055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  <a:ea typeface="Arial"/>
                  </a:rPr>
                  <a:t>Si, el número es &gt;= a 20</a:t>
                </a:r>
                <a:endParaRPr lang="es-AR" sz="8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endParaRPr lang="es-AR" sz="8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  <p:sp>
            <p:nvSpPr>
              <p:cNvPr id="17" name="CustomShape 3"/>
              <p:cNvSpPr/>
              <p:nvPr/>
            </p:nvSpPr>
            <p:spPr>
              <a:xfrm>
                <a:off x="2999861" y="6806519"/>
                <a:ext cx="5342762" cy="49859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59040" tIns="29520" rIns="59040" bIns="29520"/>
              <a:lstStyle/>
              <a:p>
                <a:pPr>
                  <a:lnSpc>
                    <a:spcPct val="100000"/>
                  </a:lnSpc>
                </a:pPr>
                <a:r>
                  <a:rPr lang="es-AR" sz="800" b="1" strike="noStrike" spc="-1" dirty="0">
                    <a:solidFill>
                      <a:srgbClr val="7F0055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  <a:ea typeface="Arial"/>
                  </a:rPr>
                  <a:t>No, el número es &lt; a 20</a:t>
                </a:r>
                <a:endParaRPr lang="es-AR" sz="8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endParaRPr lang="es-AR" sz="8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  <p:sp>
            <p:nvSpPr>
              <p:cNvPr id="18" name="CustomShape 4"/>
              <p:cNvSpPr/>
              <p:nvPr/>
            </p:nvSpPr>
            <p:spPr>
              <a:xfrm>
                <a:off x="1003115" y="3043621"/>
                <a:ext cx="1423582" cy="786960"/>
              </a:xfrm>
              <a:prstGeom prst="rect">
                <a:avLst/>
              </a:prstGeom>
              <a:solidFill>
                <a:srgbClr val="FFFFFF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59040" tIns="29520" rIns="59040" bIns="29520"/>
              <a:lstStyle/>
              <a:p>
                <a:pPr algn="ctr">
                  <a:lnSpc>
                    <a:spcPct val="100000"/>
                  </a:lnSpc>
                </a:pPr>
                <a:r>
                  <a:rPr lang="es-AR" sz="600" b="1" strike="noStrike" spc="-1" dirty="0">
                    <a:solidFill>
                      <a:srgbClr val="7F0055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  <a:ea typeface="Arial"/>
                  </a:rPr>
                  <a:t>Número &gt;= 20</a:t>
                </a:r>
                <a:endParaRPr lang="es-AR" sz="6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p:grpSp>
      </p:grpSp>
      <p:grpSp>
        <p:nvGrpSpPr>
          <p:cNvPr id="22" name="21 Grupo"/>
          <p:cNvGrpSpPr/>
          <p:nvPr/>
        </p:nvGrpSpPr>
        <p:grpSpPr>
          <a:xfrm>
            <a:off x="5485006" y="5037564"/>
            <a:ext cx="3030344" cy="1404896"/>
            <a:chOff x="686194" y="2219063"/>
            <a:chExt cx="7310552" cy="3839879"/>
          </a:xfrm>
        </p:grpSpPr>
        <p:pic>
          <p:nvPicPr>
            <p:cNvPr id="23" name="Shape 241"/>
            <p:cNvPicPr/>
            <p:nvPr/>
          </p:nvPicPr>
          <p:blipFill>
            <a:blip r:embed="rId4"/>
            <a:stretch/>
          </p:blipFill>
          <p:spPr>
            <a:xfrm>
              <a:off x="686194" y="2219063"/>
              <a:ext cx="7310552" cy="3839879"/>
            </a:xfrm>
            <a:prstGeom prst="rect">
              <a:avLst/>
            </a:prstGeom>
            <a:ln>
              <a:noFill/>
            </a:ln>
          </p:spPr>
        </p:pic>
        <p:sp>
          <p:nvSpPr>
            <p:cNvPr id="24" name="CustomShape 2"/>
            <p:cNvSpPr/>
            <p:nvPr/>
          </p:nvSpPr>
          <p:spPr>
            <a:xfrm>
              <a:off x="1421007" y="4114234"/>
              <a:ext cx="1245960" cy="999659"/>
            </a:xfrm>
            <a:prstGeom prst="rect">
              <a:avLst/>
            </a:prstGeom>
            <a:solidFill>
              <a:srgbClr val="FCFBF4"/>
            </a:solidFill>
            <a:ln w="9360"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83880" tIns="42120" rIns="83880" bIns="42120"/>
            <a:lstStyle/>
            <a:p>
              <a:pPr algn="ctr">
                <a:lnSpc>
                  <a:spcPct val="100000"/>
                </a:lnSpc>
              </a:pPr>
              <a:r>
                <a:rPr lang="es-AR" sz="7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respuesta = no</a:t>
              </a:r>
              <a:endParaRPr lang="es-AR" sz="7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25" name="CustomShape 3"/>
            <p:cNvSpPr/>
            <p:nvPr/>
          </p:nvSpPr>
          <p:spPr>
            <a:xfrm>
              <a:off x="3508543" y="2219063"/>
              <a:ext cx="1965266" cy="758404"/>
            </a:xfrm>
            <a:prstGeom prst="rect">
              <a:avLst/>
            </a:prstGeom>
            <a:solidFill>
              <a:srgbClr val="FCFBF4"/>
            </a:solidFill>
            <a:ln w="9360"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83880" tIns="42120" rIns="83880" bIns="42120"/>
            <a:lstStyle/>
            <a:p>
              <a:pPr algn="ctr">
                <a:lnSpc>
                  <a:spcPct val="100000"/>
                </a:lnSpc>
              </a:pPr>
              <a:r>
                <a:rPr lang="es-AR" sz="7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preguntar “ya llegamos?”</a:t>
              </a:r>
              <a:endParaRPr lang="es-AR" sz="7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26" name="CustomShape 4"/>
            <p:cNvSpPr/>
            <p:nvPr/>
          </p:nvSpPr>
          <p:spPr>
            <a:xfrm>
              <a:off x="6151065" y="4114234"/>
              <a:ext cx="1648856" cy="972072"/>
            </a:xfrm>
            <a:prstGeom prst="rect">
              <a:avLst/>
            </a:prstGeom>
            <a:solidFill>
              <a:srgbClr val="FCFBF4"/>
            </a:solidFill>
            <a:ln w="9360"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83880" tIns="42120" rIns="83880" bIns="42120"/>
            <a:lstStyle/>
            <a:p>
              <a:pPr algn="ctr">
                <a:lnSpc>
                  <a:spcPct val="100000"/>
                </a:lnSpc>
              </a:pPr>
              <a:r>
                <a:rPr lang="es-AR" sz="7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Imprimir “Llegamos!”</a:t>
              </a:r>
              <a:endParaRPr lang="es-AR" sz="7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27" name="CustomShape 5"/>
            <p:cNvSpPr/>
            <p:nvPr/>
          </p:nvSpPr>
          <p:spPr>
            <a:xfrm>
              <a:off x="4133611" y="4811826"/>
              <a:ext cx="1399842" cy="462812"/>
            </a:xfrm>
            <a:prstGeom prst="rect">
              <a:avLst/>
            </a:prstGeom>
            <a:solidFill>
              <a:srgbClr val="FCFBF4"/>
            </a:solidFill>
            <a:ln w="9360"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83880" tIns="42120" rIns="83880" bIns="42120"/>
            <a:lstStyle/>
            <a:p>
              <a:pPr algn="ctr">
                <a:lnSpc>
                  <a:spcPct val="100000"/>
                </a:lnSpc>
              </a:pPr>
              <a:r>
                <a:rPr lang="es-AR" sz="7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¿respuesta = no?</a:t>
              </a:r>
              <a:endParaRPr lang="es-AR" sz="7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  <p:sp>
        <p:nvSpPr>
          <p:cNvPr id="28" name="CustomShape 6"/>
          <p:cNvSpPr/>
          <p:nvPr/>
        </p:nvSpPr>
        <p:spPr>
          <a:xfrm>
            <a:off x="0" y="6410191"/>
            <a:ext cx="9143967" cy="2074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r">
              <a:lnSpc>
                <a:spcPct val="100000"/>
              </a:lnSpc>
            </a:pP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Extraído de: "Barry, P., &amp;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Griffiths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 D. (2009). Head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First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Programming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 A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Learner's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Guide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to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Programming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Using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the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Python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Language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 "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O'Reilly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Media, Inc."."</a:t>
            </a:r>
            <a:endParaRPr lang="es-AR" sz="1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43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3968" cy="1220315"/>
          </a:xfrm>
        </p:spPr>
        <p:txBody>
          <a:bodyPr>
            <a:normAutofit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Arreglo de Números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Crear un arreglo llamado </a:t>
            </a:r>
            <a:r>
              <a:rPr lang="es-AR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num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que almacene los siguientes datos: 20, 14, 8, 0, 5, 19 y 24 y se los muestre al usuario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 utilizar arreglos en base cero los elementos validos van de 0 a n-1, donde n es el tamaño del arreglo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 el ejemplo 1 las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posiciones / índice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 num entonces van desde 0 a 7-1, es decir de 0 a 6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19</a:t>
            </a:fld>
            <a:endParaRPr lang="es-ES_tradnl" dirty="0"/>
          </a:p>
        </p:txBody>
      </p:sp>
      <p:pic>
        <p:nvPicPr>
          <p:cNvPr id="6" name="5 Imagen"/>
          <p:cNvPicPr/>
          <p:nvPr/>
        </p:nvPicPr>
        <p:blipFill>
          <a:blip r:embed="rId2"/>
          <a:stretch/>
        </p:blipFill>
        <p:spPr>
          <a:xfrm>
            <a:off x="689635" y="4369981"/>
            <a:ext cx="7401741" cy="182075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Algoritmo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ArregloNumeros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num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Dimension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2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8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3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19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6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&lt;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Escribir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"El número </a:t>
            </a:r>
            <a:r>
              <a:rPr lang="pt-BR" sz="1600" dirty="0" err="1" smtClean="0">
                <a:solidFill>
                  <a:srgbClr val="FF0000"/>
                </a:solidFill>
              </a:rPr>
              <a:t>en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la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posición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 </a:t>
            </a:r>
            <a:r>
              <a:rPr lang="pt-BR" sz="1600" dirty="0" err="1" smtClean="0">
                <a:solidFill>
                  <a:srgbClr val="FF0000"/>
                </a:solidFill>
              </a:rPr>
              <a:t>es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+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1106905" y="2509285"/>
            <a:ext cx="2338044" cy="314126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4000" cy="1220315"/>
          </a:xfrm>
        </p:spPr>
        <p:txBody>
          <a:bodyPr>
            <a:normAutofit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2800" i="1" dirty="0" smtClean="0"/>
              <a:t>Ejercicio – Arreglo de Números - Código</a:t>
            </a:r>
            <a:endParaRPr lang="es-AR" sz="31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20</a:t>
            </a:fld>
            <a:endParaRPr lang="es-ES_tradnl" dirty="0"/>
          </a:p>
        </p:txBody>
      </p:sp>
      <p:cxnSp>
        <p:nvCxnSpPr>
          <p:cNvPr id="9" name="8 Conector recto"/>
          <p:cNvCxnSpPr>
            <a:stCxn id="7" idx="3"/>
          </p:cNvCxnSpPr>
          <p:nvPr/>
        </p:nvCxnSpPr>
        <p:spPr>
          <a:xfrm>
            <a:off x="3444949" y="2666348"/>
            <a:ext cx="1531088" cy="2788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11 CuadroTexto"/>
          <p:cNvSpPr txBox="1"/>
          <p:nvPr/>
        </p:nvSpPr>
        <p:spPr>
          <a:xfrm>
            <a:off x="5146158" y="2690037"/>
            <a:ext cx="29290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AR" dirty="0" smtClean="0">
                <a:latin typeface="Arial" charset="0"/>
                <a:ea typeface="Arial" charset="0"/>
                <a:cs typeface="Arial" charset="0"/>
              </a:rPr>
              <a:t>Definición del arreglo </a:t>
            </a:r>
            <a:r>
              <a:rPr lang="es-AR" dirty="0" err="1" smtClean="0">
                <a:latin typeface="Arial" charset="0"/>
                <a:ea typeface="Arial" charset="0"/>
                <a:cs typeface="Arial" charset="0"/>
              </a:rPr>
              <a:t>num</a:t>
            </a:r>
            <a:r>
              <a:rPr lang="es-AR" dirty="0" smtClean="0"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algn="ctr"/>
            <a:r>
              <a:rPr lang="es-AR" dirty="0" smtClean="0">
                <a:latin typeface="Arial" charset="0"/>
                <a:ea typeface="Arial" charset="0"/>
                <a:cs typeface="Arial" charset="0"/>
              </a:rPr>
              <a:t>con dimensión 7</a:t>
            </a:r>
            <a:endParaRPr lang="es-AR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Algoritmo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ArregloNumeros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num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Dimension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2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8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3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19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6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&lt;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Escribir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"El número </a:t>
            </a:r>
            <a:r>
              <a:rPr lang="pt-BR" sz="1600" dirty="0" err="1" smtClean="0">
                <a:solidFill>
                  <a:srgbClr val="FF0000"/>
                </a:solidFill>
              </a:rPr>
              <a:t>en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la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posición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 </a:t>
            </a:r>
            <a:r>
              <a:rPr lang="pt-BR" sz="1600" dirty="0" err="1" smtClean="0">
                <a:solidFill>
                  <a:srgbClr val="FF0000"/>
                </a:solidFill>
              </a:rPr>
              <a:t>es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+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870541" y="2945219"/>
            <a:ext cx="2021515" cy="1414130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4000" cy="1220315"/>
          </a:xfrm>
        </p:spPr>
        <p:txBody>
          <a:bodyPr>
            <a:normAutofit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2800" i="1" dirty="0" smtClean="0"/>
              <a:t>Ejercicio – Arreglo de Números - Código</a:t>
            </a:r>
            <a:endParaRPr lang="es-AR" sz="31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21</a:t>
            </a:fld>
            <a:endParaRPr lang="es-ES_tradnl" dirty="0"/>
          </a:p>
        </p:txBody>
      </p:sp>
      <p:cxnSp>
        <p:nvCxnSpPr>
          <p:cNvPr id="9" name="8 Conector recto"/>
          <p:cNvCxnSpPr>
            <a:stCxn id="7" idx="3"/>
          </p:cNvCxnSpPr>
          <p:nvPr/>
        </p:nvCxnSpPr>
        <p:spPr>
          <a:xfrm flipV="1">
            <a:off x="2892056" y="3306726"/>
            <a:ext cx="1725132" cy="3455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11 CuadroTexto"/>
          <p:cNvSpPr txBox="1"/>
          <p:nvPr/>
        </p:nvSpPr>
        <p:spPr>
          <a:xfrm>
            <a:off x="4617188" y="2945219"/>
            <a:ext cx="3243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dirty="0" smtClean="0">
                <a:latin typeface="Arial" charset="0"/>
                <a:ea typeface="Arial" charset="0"/>
                <a:cs typeface="Arial" charset="0"/>
              </a:rPr>
              <a:t>Se completa el arreglo con </a:t>
            </a:r>
          </a:p>
          <a:p>
            <a:pPr algn="ctr"/>
            <a:r>
              <a:rPr lang="es-AR" dirty="0" smtClean="0">
                <a:latin typeface="Arial" charset="0"/>
                <a:ea typeface="Arial" charset="0"/>
                <a:cs typeface="Arial" charset="0"/>
              </a:rPr>
              <a:t>números fijos</a:t>
            </a:r>
            <a:endParaRPr lang="es-AR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Algoritmo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ArregloNumeros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num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Dimension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2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8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3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19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6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&lt;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Escribir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"El número </a:t>
            </a:r>
            <a:r>
              <a:rPr lang="pt-BR" sz="1600" dirty="0" err="1" smtClean="0">
                <a:solidFill>
                  <a:srgbClr val="FF0000"/>
                </a:solidFill>
              </a:rPr>
              <a:t>en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la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posición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 </a:t>
            </a:r>
            <a:r>
              <a:rPr lang="pt-BR" sz="1600" dirty="0" err="1" smtClean="0">
                <a:solidFill>
                  <a:srgbClr val="FF0000"/>
                </a:solidFill>
              </a:rPr>
              <a:t>es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+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1061928" y="4283241"/>
            <a:ext cx="1628110" cy="272233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4000" cy="1220315"/>
          </a:xfrm>
        </p:spPr>
        <p:txBody>
          <a:bodyPr>
            <a:normAutofit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2800" i="1" dirty="0" smtClean="0"/>
              <a:t>Ejercicio – Arreglo de Números - Código</a:t>
            </a:r>
            <a:endParaRPr lang="es-AR" sz="31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22</a:t>
            </a:fld>
            <a:endParaRPr lang="es-ES_tradnl" dirty="0"/>
          </a:p>
        </p:txBody>
      </p:sp>
      <p:cxnSp>
        <p:nvCxnSpPr>
          <p:cNvPr id="9" name="8 Conector recto"/>
          <p:cNvCxnSpPr>
            <a:stCxn id="7" idx="3"/>
          </p:cNvCxnSpPr>
          <p:nvPr/>
        </p:nvCxnSpPr>
        <p:spPr>
          <a:xfrm flipV="1">
            <a:off x="2690038" y="3955314"/>
            <a:ext cx="1661336" cy="464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11 CuadroTexto"/>
          <p:cNvSpPr txBox="1"/>
          <p:nvPr/>
        </p:nvSpPr>
        <p:spPr>
          <a:xfrm>
            <a:off x="4366271" y="3632145"/>
            <a:ext cx="3109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dirty="0" smtClean="0">
                <a:latin typeface="Arial" charset="0"/>
                <a:ea typeface="Arial" charset="0"/>
                <a:cs typeface="Arial" charset="0"/>
              </a:rPr>
              <a:t>Se inicializa el índice para comenzar a recorrer el arreglo desde la posición 0</a:t>
            </a:r>
            <a:endParaRPr lang="es-AR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Algoritmo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ArregloNumeros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num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Dimension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2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8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3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19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6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&lt;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Escribir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"El número </a:t>
            </a:r>
            <a:r>
              <a:rPr lang="pt-BR" sz="1600" dirty="0" err="1" smtClean="0">
                <a:solidFill>
                  <a:srgbClr val="FF0000"/>
                </a:solidFill>
              </a:rPr>
              <a:t>en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la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posición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 </a:t>
            </a:r>
            <a:r>
              <a:rPr lang="pt-BR" sz="1600" dirty="0" err="1" smtClean="0">
                <a:solidFill>
                  <a:srgbClr val="FF0000"/>
                </a:solidFill>
              </a:rPr>
              <a:t>es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+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1061928" y="4555958"/>
            <a:ext cx="6412760" cy="93044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347200" cy="1220315"/>
          </a:xfrm>
        </p:spPr>
        <p:txBody>
          <a:bodyPr>
            <a:normAutofit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2800" i="1" dirty="0" smtClean="0"/>
              <a:t>Ejercicio – Arreglo de Números - Código</a:t>
            </a:r>
            <a:endParaRPr lang="es-AR" sz="31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23</a:t>
            </a:fld>
            <a:endParaRPr lang="es-ES_tradnl" dirty="0"/>
          </a:p>
        </p:txBody>
      </p:sp>
      <p:cxnSp>
        <p:nvCxnSpPr>
          <p:cNvPr id="9" name="8 Conector recto"/>
          <p:cNvCxnSpPr>
            <a:stCxn id="7" idx="0"/>
          </p:cNvCxnSpPr>
          <p:nvPr/>
        </p:nvCxnSpPr>
        <p:spPr>
          <a:xfrm flipV="1">
            <a:off x="4268308" y="3955314"/>
            <a:ext cx="83065" cy="600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11 CuadroTexto"/>
          <p:cNvSpPr txBox="1"/>
          <p:nvPr/>
        </p:nvSpPr>
        <p:spPr>
          <a:xfrm>
            <a:off x="2831058" y="3308983"/>
            <a:ext cx="34818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dirty="0" smtClean="0">
                <a:latin typeface="Arial" charset="0"/>
                <a:ea typeface="Arial" charset="0"/>
                <a:cs typeface="Arial" charset="0"/>
              </a:rPr>
              <a:t>Recorre el arreglo mostrando los números que posee</a:t>
            </a:r>
            <a:endParaRPr lang="es-AR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3968" cy="1220315"/>
          </a:xfrm>
        </p:spPr>
        <p:txBody>
          <a:bodyPr>
            <a:normAutofit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2800" i="1" dirty="0" smtClean="0"/>
              <a:t>Ejercicio – Arreglo de Números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Algoritmo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ArregloNumeros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num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Dimension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2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8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3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19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6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&lt;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Escribir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"El número </a:t>
            </a:r>
            <a:r>
              <a:rPr lang="pt-BR" sz="1600" dirty="0" err="1" smtClean="0">
                <a:solidFill>
                  <a:srgbClr val="FF0000"/>
                </a:solidFill>
              </a:rPr>
              <a:t>en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la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posición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 </a:t>
            </a:r>
            <a:r>
              <a:rPr lang="pt-BR" sz="1600" dirty="0" err="1" smtClean="0">
                <a:solidFill>
                  <a:srgbClr val="FF0000"/>
                </a:solidFill>
              </a:rPr>
              <a:t>es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+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24</a:t>
            </a:fld>
            <a:endParaRPr lang="es-ES_tradnl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3968" cy="1220315"/>
          </a:xfrm>
        </p:spPr>
        <p:txBody>
          <a:bodyPr>
            <a:normAutofit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2800" i="1" dirty="0" smtClean="0"/>
              <a:t>Ejercicio – Arreglo de Números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Algoritmo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ArregloNumeros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num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Dimension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2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8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3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19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6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&lt;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Escribir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"El número </a:t>
            </a:r>
            <a:r>
              <a:rPr lang="pt-BR" sz="1600" dirty="0" err="1" smtClean="0">
                <a:solidFill>
                  <a:srgbClr val="FF0000"/>
                </a:solidFill>
              </a:rPr>
              <a:t>en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la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posición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 </a:t>
            </a:r>
            <a:r>
              <a:rPr lang="pt-BR" sz="1600" dirty="0" err="1" smtClean="0">
                <a:solidFill>
                  <a:srgbClr val="FF0000"/>
                </a:solidFill>
              </a:rPr>
              <a:t>es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+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25</a:t>
            </a:fld>
            <a:endParaRPr lang="es-ES_tradnl" dirty="0"/>
          </a:p>
        </p:txBody>
      </p:sp>
      <p:pic>
        <p:nvPicPr>
          <p:cNvPr id="614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18837" y="2960986"/>
            <a:ext cx="4327419" cy="28041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Matrices </a:t>
            </a:r>
            <a:endParaRPr lang="es-ES_tradnl" sz="3100" i="1" dirty="0"/>
          </a:p>
        </p:txBody>
      </p:sp>
      <p:sp>
        <p:nvSpPr>
          <p:cNvPr id="15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Permiten representar más de 1 dimensión </a:t>
            </a:r>
            <a:r>
              <a:rPr lang="es-ES_tradnl" sz="2400" dirty="0" smtClean="0"/>
              <a:t>(a diferencia de los </a:t>
            </a:r>
            <a:r>
              <a:rPr lang="es-ES_tradnl" sz="2400" dirty="0"/>
              <a:t>arreglos</a:t>
            </a:r>
            <a:r>
              <a:rPr lang="es-ES_tradnl" sz="2400" dirty="0" smtClean="0"/>
              <a:t>)</a:t>
            </a:r>
          </a:p>
          <a:p>
            <a:r>
              <a:rPr lang="es-ES_tradnl" sz="2400" dirty="0"/>
              <a:t>Si tienen 2 dimensiones, son como tablas (n filas y m columnas)</a:t>
            </a:r>
          </a:p>
          <a:p>
            <a:r>
              <a:rPr lang="es-ES_tradnl" sz="2400" dirty="0"/>
              <a:t>Si tienen 3 dimensiones, son como espacios con ancho, alto y profundidad (</a:t>
            </a:r>
            <a:r>
              <a:rPr lang="es-ES_tradnl" sz="2400" i="1" dirty="0"/>
              <a:t>X, Y, Z)</a:t>
            </a:r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26</a:t>
            </a:fld>
            <a:endParaRPr lang="es-ES_tradnl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930" y="4073428"/>
            <a:ext cx="3857276" cy="2477595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-212975" y="5045153"/>
            <a:ext cx="49856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Se definen con la instrucción </a:t>
            </a:r>
            <a:r>
              <a:rPr lang="es-ES_tradnl" sz="2400" b="1" dirty="0" err="1" smtClean="0">
                <a:latin typeface="Arial" charset="0"/>
                <a:ea typeface="Arial" charset="0"/>
                <a:cs typeface="Arial" charset="0"/>
              </a:rPr>
              <a:t>Dimension</a:t>
            </a:r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err="1" smtClean="0">
                <a:latin typeface="Arial" charset="0"/>
                <a:ea typeface="Arial" charset="0"/>
                <a:cs typeface="Arial" charset="0"/>
              </a:rPr>
              <a:t>nombreVar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[n, m]</a:t>
            </a:r>
          </a:p>
        </p:txBody>
      </p:sp>
      <p:sp>
        <p:nvSpPr>
          <p:cNvPr id="17" name="Rectángulo redondeado 16"/>
          <p:cNvSpPr/>
          <p:nvPr/>
        </p:nvSpPr>
        <p:spPr>
          <a:xfrm>
            <a:off x="3542255" y="5517998"/>
            <a:ext cx="253751" cy="347010"/>
          </a:xfrm>
          <a:prstGeom prst="roundRect">
            <a:avLst/>
          </a:prstGeom>
          <a:solidFill>
            <a:srgbClr val="00B05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redondeado 17"/>
          <p:cNvSpPr/>
          <p:nvPr/>
        </p:nvSpPr>
        <p:spPr>
          <a:xfrm>
            <a:off x="3868889" y="5517997"/>
            <a:ext cx="276966" cy="346207"/>
          </a:xfrm>
          <a:prstGeom prst="roundRect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CuadroTexto 18"/>
          <p:cNvSpPr txBox="1"/>
          <p:nvPr/>
        </p:nvSpPr>
        <p:spPr>
          <a:xfrm>
            <a:off x="2912687" y="5830894"/>
            <a:ext cx="1031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dirty="0" smtClean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número </a:t>
            </a:r>
          </a:p>
          <a:p>
            <a:pPr algn="ctr"/>
            <a:r>
              <a:rPr lang="es-ES_tradnl" dirty="0" smtClean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de filas</a:t>
            </a:r>
            <a:endParaRPr lang="es-ES_tradnl" dirty="0">
              <a:solidFill>
                <a:srgbClr val="00B05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3749748" y="5833949"/>
            <a:ext cx="1351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número de </a:t>
            </a:r>
          </a:p>
          <a:p>
            <a:pPr algn="ctr"/>
            <a:r>
              <a:rPr lang="es-ES_tradnl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columnas</a:t>
            </a:r>
            <a:endParaRPr lang="es-ES_tradnl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6421161" y="4132697"/>
            <a:ext cx="120898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ES_tradnl" sz="1400" b="1" dirty="0" smtClean="0">
                <a:solidFill>
                  <a:srgbClr val="DA8917"/>
                </a:solidFill>
                <a:latin typeface="Arial" charset="0"/>
                <a:ea typeface="Arial" charset="0"/>
                <a:cs typeface="Arial" charset="0"/>
              </a:rPr>
              <a:t>n Columnas</a:t>
            </a:r>
            <a:endParaRPr lang="es-ES_tradnl" sz="1400" b="1" dirty="0">
              <a:solidFill>
                <a:srgbClr val="DA8917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CuadroTexto 21"/>
          <p:cNvSpPr txBox="1"/>
          <p:nvPr/>
        </p:nvSpPr>
        <p:spPr>
          <a:xfrm rot="16200000">
            <a:off x="8528905" y="5364108"/>
            <a:ext cx="801823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ES_tradnl" sz="1400" b="1" dirty="0" smtClean="0">
                <a:solidFill>
                  <a:srgbClr val="DA8917"/>
                </a:solidFill>
                <a:latin typeface="Arial" charset="0"/>
                <a:ea typeface="Arial" charset="0"/>
                <a:cs typeface="Arial" charset="0"/>
              </a:rPr>
              <a:t>m Filas</a:t>
            </a:r>
            <a:endParaRPr lang="es-ES_tradnl" sz="1400" b="1" dirty="0">
              <a:solidFill>
                <a:srgbClr val="DA8917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25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/>
      <p:bldP spid="2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Matrices </a:t>
            </a:r>
            <a:endParaRPr lang="es-ES_tradnl" sz="31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s-AR" sz="2600" b="1" dirty="0" smtClean="0">
              <a:solidFill>
                <a:srgbClr val="000080"/>
              </a:solidFill>
            </a:endParaRPr>
          </a:p>
          <a:p>
            <a:pPr marL="0" indent="0">
              <a:buNone/>
            </a:pPr>
            <a:r>
              <a:rPr lang="es-AR" sz="2600" b="1" dirty="0" smtClean="0">
                <a:solidFill>
                  <a:srgbClr val="000080"/>
                </a:solidFill>
              </a:rPr>
              <a:t>Dimension</a:t>
            </a:r>
            <a:r>
              <a:rPr lang="es-AR" sz="26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identificador [</a:t>
            </a:r>
            <a:r>
              <a:rPr lang="es-AR" sz="2600" dirty="0">
                <a:solidFill>
                  <a:srgbClr val="8E6B23"/>
                </a:solidFill>
              </a:rPr>
              <a:t>filas</a:t>
            </a:r>
            <a:r>
              <a:rPr lang="es-AR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2600" dirty="0">
                <a:solidFill>
                  <a:srgbClr val="8E6B23"/>
                </a:solidFill>
              </a:rPr>
              <a:t>columnas</a:t>
            </a:r>
            <a:r>
              <a:rPr lang="es-AR" sz="2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]</a:t>
            </a:r>
            <a:endParaRPr lang="es-ES_tradnl" sz="2600" dirty="0" smtClean="0"/>
          </a:p>
          <a:p>
            <a:endParaRPr lang="es-AR" sz="2600" i="1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r>
              <a:rPr lang="es-AR" sz="26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Ejemplo</a:t>
            </a:r>
            <a:r>
              <a:rPr lang="es-AR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0" indent="0">
              <a:buNone/>
            </a:pPr>
            <a:r>
              <a:rPr lang="es-AR" sz="2600" b="1" dirty="0">
                <a:solidFill>
                  <a:srgbClr val="000080"/>
                </a:solidFill>
              </a:rPr>
              <a:t>Dimension</a:t>
            </a:r>
            <a:r>
              <a:rPr lang="es-AR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tabla[</a:t>
            </a:r>
            <a:r>
              <a:rPr lang="es-AR" sz="2600" dirty="0">
                <a:solidFill>
                  <a:srgbClr val="8E6B23"/>
                </a:solidFill>
              </a:rPr>
              <a:t>3</a:t>
            </a:r>
            <a:r>
              <a:rPr lang="es-AR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2600" dirty="0">
                <a:solidFill>
                  <a:srgbClr val="8E6B23"/>
                </a:solidFill>
              </a:rPr>
              <a:t>3</a:t>
            </a:r>
            <a:r>
              <a:rPr lang="es-AR" sz="2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]</a:t>
            </a:r>
            <a:endParaRPr lang="es-ES_tradnl" sz="2600" dirty="0" smtClean="0"/>
          </a:p>
          <a:p>
            <a:endParaRPr lang="es-ES_tradnl" sz="2600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27</a:t>
            </a:fld>
            <a:endParaRPr lang="es-ES_tradnl" dirty="0"/>
          </a:p>
        </p:txBody>
      </p:sp>
      <p:pic>
        <p:nvPicPr>
          <p:cNvPr id="12" name="Imagen 11"/>
          <p:cNvPicPr/>
          <p:nvPr/>
        </p:nvPicPr>
        <p:blipFill>
          <a:blip r:embed="rId3"/>
          <a:stretch/>
        </p:blipFill>
        <p:spPr>
          <a:xfrm>
            <a:off x="6916187" y="4456458"/>
            <a:ext cx="2159640" cy="2054880"/>
          </a:xfrm>
          <a:prstGeom prst="rect">
            <a:avLst/>
          </a:prstGeom>
          <a:ln>
            <a:noFill/>
          </a:ln>
        </p:spPr>
      </p:pic>
      <p:sp>
        <p:nvSpPr>
          <p:cNvPr id="13" name="CuadroTexto 12"/>
          <p:cNvSpPr txBox="1"/>
          <p:nvPr/>
        </p:nvSpPr>
        <p:spPr>
          <a:xfrm>
            <a:off x="7123659" y="404843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0</a:t>
            </a:r>
            <a:endParaRPr lang="es-ES_tradnl" dirty="0"/>
          </a:p>
        </p:txBody>
      </p:sp>
      <p:sp>
        <p:nvSpPr>
          <p:cNvPr id="20" name="CuadroTexto 19"/>
          <p:cNvSpPr txBox="1"/>
          <p:nvPr/>
        </p:nvSpPr>
        <p:spPr>
          <a:xfrm>
            <a:off x="7839554" y="4039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1</a:t>
            </a:r>
            <a:endParaRPr lang="es-ES_tradnl" dirty="0"/>
          </a:p>
        </p:txBody>
      </p:sp>
      <p:sp>
        <p:nvSpPr>
          <p:cNvPr id="21" name="CuadroTexto 20"/>
          <p:cNvSpPr txBox="1"/>
          <p:nvPr/>
        </p:nvSpPr>
        <p:spPr>
          <a:xfrm>
            <a:off x="8555449" y="4039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2</a:t>
            </a:r>
            <a:endParaRPr lang="es-ES_tradnl" dirty="0"/>
          </a:p>
        </p:txBody>
      </p:sp>
      <p:sp>
        <p:nvSpPr>
          <p:cNvPr id="22" name="CuadroTexto 21"/>
          <p:cNvSpPr txBox="1"/>
          <p:nvPr/>
        </p:nvSpPr>
        <p:spPr>
          <a:xfrm>
            <a:off x="6525522" y="461793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0</a:t>
            </a:r>
            <a:endParaRPr lang="es-ES_tradnl" dirty="0"/>
          </a:p>
        </p:txBody>
      </p:sp>
      <p:sp>
        <p:nvSpPr>
          <p:cNvPr id="23" name="CuadroTexto 22"/>
          <p:cNvSpPr txBox="1"/>
          <p:nvPr/>
        </p:nvSpPr>
        <p:spPr>
          <a:xfrm>
            <a:off x="6525522" y="529923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1</a:t>
            </a:r>
            <a:endParaRPr lang="es-ES_tradnl" dirty="0"/>
          </a:p>
        </p:txBody>
      </p:sp>
      <p:sp>
        <p:nvSpPr>
          <p:cNvPr id="24" name="CuadroTexto 23"/>
          <p:cNvSpPr txBox="1"/>
          <p:nvPr/>
        </p:nvSpPr>
        <p:spPr>
          <a:xfrm>
            <a:off x="6525522" y="595087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2</a:t>
            </a:r>
            <a:endParaRPr lang="es-ES_tradnl" dirty="0"/>
          </a:p>
        </p:txBody>
      </p:sp>
      <p:sp>
        <p:nvSpPr>
          <p:cNvPr id="25" name="CuadroTexto 24"/>
          <p:cNvSpPr txBox="1"/>
          <p:nvPr/>
        </p:nvSpPr>
        <p:spPr>
          <a:xfrm>
            <a:off x="7409949" y="3655376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mtClean="0"/>
              <a:t>columnas</a:t>
            </a:r>
            <a:endParaRPr lang="es-ES_tradnl"/>
          </a:p>
        </p:txBody>
      </p:sp>
      <p:sp>
        <p:nvSpPr>
          <p:cNvPr id="26" name="CuadroTexto 25"/>
          <p:cNvSpPr txBox="1"/>
          <p:nvPr/>
        </p:nvSpPr>
        <p:spPr>
          <a:xfrm rot="16200000">
            <a:off x="5965580" y="5299231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filas</a:t>
            </a:r>
            <a:endParaRPr lang="es-ES_tradnl" dirty="0"/>
          </a:p>
        </p:txBody>
      </p:sp>
      <p:sp>
        <p:nvSpPr>
          <p:cNvPr id="27" name="CuadroTexto 26"/>
          <p:cNvSpPr txBox="1"/>
          <p:nvPr/>
        </p:nvSpPr>
        <p:spPr>
          <a:xfrm>
            <a:off x="7048180" y="2780648"/>
            <a:ext cx="1133644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s-ES_tradnl" dirty="0" smtClean="0"/>
              <a:t>tabla[1,2]</a:t>
            </a:r>
            <a:endParaRPr lang="es-ES_tradnl" dirty="0"/>
          </a:p>
        </p:txBody>
      </p:sp>
      <p:sp>
        <p:nvSpPr>
          <p:cNvPr id="28" name="CuadroTexto 27"/>
          <p:cNvSpPr txBox="1"/>
          <p:nvPr/>
        </p:nvSpPr>
        <p:spPr>
          <a:xfrm>
            <a:off x="4587259" y="5861519"/>
            <a:ext cx="1133644" cy="369332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s-ES_tradnl" dirty="0" smtClean="0"/>
              <a:t>tabla[2,0]</a:t>
            </a:r>
            <a:endParaRPr lang="es-ES_tradnl" dirty="0"/>
          </a:p>
        </p:txBody>
      </p:sp>
      <p:sp>
        <p:nvSpPr>
          <p:cNvPr id="29" name="CuadroTexto 28"/>
          <p:cNvSpPr txBox="1"/>
          <p:nvPr/>
        </p:nvSpPr>
        <p:spPr>
          <a:xfrm>
            <a:off x="5155968" y="3863771"/>
            <a:ext cx="1133644" cy="369332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s-ES_tradnl" dirty="0" smtClean="0"/>
              <a:t>tabla[2,2]</a:t>
            </a:r>
            <a:endParaRPr lang="es-ES_tradnl" dirty="0"/>
          </a:p>
        </p:txBody>
      </p:sp>
      <p:cxnSp>
        <p:nvCxnSpPr>
          <p:cNvPr id="30" name="Conector curvado 29"/>
          <p:cNvCxnSpPr/>
          <p:nvPr/>
        </p:nvCxnSpPr>
        <p:spPr>
          <a:xfrm>
            <a:off x="8181824" y="2965314"/>
            <a:ext cx="511820" cy="2465167"/>
          </a:xfrm>
          <a:prstGeom prst="curved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curvado 30"/>
          <p:cNvCxnSpPr/>
          <p:nvPr/>
        </p:nvCxnSpPr>
        <p:spPr>
          <a:xfrm rot="5400000" flipH="1" flipV="1">
            <a:off x="6263096" y="5083999"/>
            <a:ext cx="37837" cy="2255868"/>
          </a:xfrm>
          <a:prstGeom prst="curvedConnector4">
            <a:avLst>
              <a:gd name="adj1" fmla="val -604171"/>
              <a:gd name="adj2" fmla="val 62563"/>
            </a:avLst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curvado 31"/>
          <p:cNvCxnSpPr/>
          <p:nvPr/>
        </p:nvCxnSpPr>
        <p:spPr>
          <a:xfrm>
            <a:off x="6289612" y="4048437"/>
            <a:ext cx="2422290" cy="2097119"/>
          </a:xfrm>
          <a:prstGeom prst="curvedConnector3">
            <a:avLst>
              <a:gd name="adj1" fmla="val 50000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29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 animBg="1"/>
      <p:bldP spid="28" grpId="0" animBg="1"/>
      <p:bldP spid="2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Matrices </a:t>
            </a:r>
            <a:endParaRPr lang="es-ES_tradnl" sz="3100" i="1" dirty="0"/>
          </a:p>
        </p:txBody>
      </p:sp>
      <p:sp>
        <p:nvSpPr>
          <p:cNvPr id="7" name="6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875" indent="0" algn="ctr">
              <a:buNone/>
            </a:pPr>
            <a:r>
              <a:rPr lang="es-ES_tradnl" b="1" dirty="0" smtClean="0"/>
              <a:t>Para recorrer una matriz necesitamos </a:t>
            </a:r>
            <a:r>
              <a:rPr lang="es-ES_tradnl" b="1" dirty="0" smtClean="0"/>
              <a:t>2 índices</a:t>
            </a:r>
            <a:endParaRPr lang="es-ES_tradnl" b="1" dirty="0" smtClean="0"/>
          </a:p>
          <a:p>
            <a:pPr>
              <a:buNone/>
            </a:pPr>
            <a:endParaRPr lang="es-ES_tradnl" b="1" dirty="0" smtClean="0"/>
          </a:p>
          <a:p>
            <a:pPr>
              <a:buNone/>
            </a:pPr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fila 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</a:rPr>
              <a:t>0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Hasta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nroFilas</a:t>
            </a:r>
            <a:r>
              <a:rPr lang="es-ES_tradnl" sz="2000" dirty="0" smtClean="0">
                <a:solidFill>
                  <a:srgbClr val="000000"/>
                </a:solidFill>
              </a:rPr>
              <a:t> -</a:t>
            </a:r>
            <a:r>
              <a:rPr lang="es-ES_tradnl" sz="2000" dirty="0" smtClean="0">
                <a:solidFill>
                  <a:srgbClr val="8E6B23"/>
                </a:solidFill>
              </a:rPr>
              <a:t> 1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Con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Paso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columna 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</a:rPr>
              <a:t>0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Hasta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nroColumnas</a:t>
            </a:r>
            <a:r>
              <a:rPr lang="es-ES_tradnl" sz="2000" dirty="0" smtClean="0">
                <a:solidFill>
                  <a:srgbClr val="000000"/>
                </a:solidFill>
              </a:rPr>
              <a:t> -</a:t>
            </a:r>
            <a:r>
              <a:rPr lang="es-ES_tradnl" sz="2000" dirty="0" smtClean="0">
                <a:solidFill>
                  <a:srgbClr val="8E6B23"/>
                </a:solidFill>
              </a:rPr>
              <a:t> 1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Con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Paso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matriz</a:t>
            </a:r>
            <a:r>
              <a:rPr lang="es-ES_tradnl" b="1" dirty="0" smtClean="0">
                <a:solidFill>
                  <a:srgbClr val="000000"/>
                </a:solidFill>
              </a:rPr>
              <a:t>[</a:t>
            </a:r>
            <a:r>
              <a:rPr lang="es-ES_tradnl" dirty="0" err="1" smtClean="0">
                <a:solidFill>
                  <a:srgbClr val="000000"/>
                </a:solidFill>
              </a:rPr>
              <a:t>fila</a:t>
            </a:r>
            <a:r>
              <a:rPr lang="es-ES_tradnl" b="1" dirty="0" err="1" smtClean="0">
                <a:solidFill>
                  <a:srgbClr val="000000"/>
                </a:solidFill>
              </a:rPr>
              <a:t>,</a:t>
            </a:r>
            <a:r>
              <a:rPr lang="es-ES_tradnl" dirty="0" err="1" smtClean="0">
                <a:solidFill>
                  <a:srgbClr val="000000"/>
                </a:solidFill>
              </a:rPr>
              <a:t>columna</a:t>
            </a:r>
            <a:r>
              <a:rPr lang="es-ES_tradnl" b="1" dirty="0" smtClean="0">
                <a:solidFill>
                  <a:srgbClr val="000000"/>
                </a:solidFill>
              </a:rPr>
              <a:t>]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endParaRPr lang="es-ES_tradnl" sz="2000" dirty="0" smtClean="0"/>
          </a:p>
          <a:p>
            <a:pPr>
              <a:buNone/>
            </a:pPr>
            <a:endParaRPr lang="es-ES_tradnl" b="1" dirty="0" smtClean="0"/>
          </a:p>
          <a:p>
            <a:pPr>
              <a:buNone/>
            </a:pPr>
            <a:endParaRPr lang="es-AR" dirty="0"/>
          </a:p>
        </p:txBody>
      </p:sp>
      <p:sp>
        <p:nvSpPr>
          <p:cNvPr id="13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14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_tradnl" dirty="0" smtClean="0"/>
              <a:t>22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2989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Estructuras de Control </a:t>
            </a:r>
            <a:br>
              <a:rPr lang="es-ES_tradnl" b="1" dirty="0" smtClean="0"/>
            </a:br>
            <a:r>
              <a:rPr lang="es-ES_tradnl" sz="2800" i="1" dirty="0" smtClean="0"/>
              <a:t>Selección </a:t>
            </a:r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</a:t>
            </a:fld>
            <a:endParaRPr lang="es-ES_tradnl" dirty="0"/>
          </a:p>
        </p:txBody>
      </p:sp>
      <p:grpSp>
        <p:nvGrpSpPr>
          <p:cNvPr id="6" name="5 Marcador de contenido"/>
          <p:cNvGrpSpPr>
            <a:grpSpLocks noGrp="1"/>
          </p:cNvGrpSpPr>
          <p:nvPr/>
        </p:nvGrpSpPr>
        <p:grpSpPr>
          <a:xfrm>
            <a:off x="0" y="2160589"/>
            <a:ext cx="9143968" cy="4304014"/>
            <a:chOff x="-344514" y="2016000"/>
            <a:chExt cx="11462779" cy="6030602"/>
          </a:xfrm>
        </p:grpSpPr>
        <p:pic>
          <p:nvPicPr>
            <p:cNvPr id="7" name="Shape 187"/>
            <p:cNvPicPr/>
            <p:nvPr/>
          </p:nvPicPr>
          <p:blipFill>
            <a:blip r:embed="rId2"/>
            <a:stretch/>
          </p:blipFill>
          <p:spPr>
            <a:xfrm>
              <a:off x="188640" y="2016000"/>
              <a:ext cx="9877680" cy="4685040"/>
            </a:xfrm>
            <a:prstGeom prst="rect">
              <a:avLst/>
            </a:prstGeom>
            <a:ln>
              <a:noFill/>
            </a:ln>
          </p:spPr>
        </p:pic>
        <p:sp>
          <p:nvSpPr>
            <p:cNvPr id="8" name="CustomShape 2"/>
            <p:cNvSpPr/>
            <p:nvPr/>
          </p:nvSpPr>
          <p:spPr>
            <a:xfrm>
              <a:off x="3224880" y="2736360"/>
              <a:ext cx="4453560" cy="4964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9040" tIns="29520" rIns="59040" bIns="29520"/>
            <a:lstStyle/>
            <a:p>
              <a:pPr>
                <a:lnSpc>
                  <a:spcPct val="100000"/>
                </a:lnSpc>
              </a:pPr>
              <a:r>
                <a:rPr lang="es-AR" sz="2000" b="1" strike="noStrike" spc="-1" dirty="0">
                  <a:solidFill>
                    <a:srgbClr val="7F0055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Si, el número es &gt;= a 20</a:t>
              </a:r>
              <a:endPara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" name="CustomShape 3"/>
            <p:cNvSpPr/>
            <p:nvPr/>
          </p:nvSpPr>
          <p:spPr>
            <a:xfrm>
              <a:off x="3450960" y="6806520"/>
              <a:ext cx="4453560" cy="4964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9040" tIns="29520" rIns="59040" bIns="29520"/>
            <a:lstStyle/>
            <a:p>
              <a:pPr>
                <a:lnSpc>
                  <a:spcPct val="100000"/>
                </a:lnSpc>
              </a:pPr>
              <a:r>
                <a:rPr lang="es-AR" sz="2000" b="1" strike="noStrike" spc="-1" dirty="0">
                  <a:solidFill>
                    <a:srgbClr val="7F0055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No, el número es &lt; a 20</a:t>
              </a:r>
              <a:endPara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" name="CustomShape 4"/>
            <p:cNvSpPr/>
            <p:nvPr/>
          </p:nvSpPr>
          <p:spPr>
            <a:xfrm>
              <a:off x="1224001" y="3024000"/>
              <a:ext cx="1379879" cy="784800"/>
            </a:xfrm>
            <a:prstGeom prst="rect">
              <a:avLst/>
            </a:prstGeom>
            <a:solidFill>
              <a:srgbClr val="FFFFFF"/>
            </a:solidFill>
            <a:ln w="9360"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9040" tIns="29520" rIns="59040" bIns="29520"/>
            <a:lstStyle/>
            <a:p>
              <a:pPr>
                <a:lnSpc>
                  <a:spcPct val="100000"/>
                </a:lnSpc>
              </a:pPr>
              <a:r>
                <a:rPr lang="es-AR" b="1" strike="noStrike" spc="-1" dirty="0">
                  <a:solidFill>
                    <a:srgbClr val="7F0055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Número &gt;= 20</a:t>
              </a:r>
              <a:endPara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1" name="CustomShape 5"/>
            <p:cNvSpPr/>
            <p:nvPr/>
          </p:nvSpPr>
          <p:spPr>
            <a:xfrm>
              <a:off x="-344514" y="7558534"/>
              <a:ext cx="11462779" cy="48806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/>
            <a:lstStyle/>
            <a:p>
              <a:pPr algn="r">
                <a:lnSpc>
                  <a:spcPct val="100000"/>
                </a:lnSpc>
              </a:pP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Extraído de: "Barry, P., &amp; </a:t>
              </a:r>
              <a:r>
                <a:rPr lang="es-AR" sz="10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Griffiths</a:t>
              </a: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, D. (2009). Head </a:t>
              </a:r>
              <a:r>
                <a:rPr lang="es-AR" sz="10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First</a:t>
              </a: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 </a:t>
              </a:r>
              <a:r>
                <a:rPr lang="es-AR" sz="10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Programming</a:t>
              </a: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: A </a:t>
              </a:r>
              <a:r>
                <a:rPr lang="es-AR" sz="10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Learner's</a:t>
              </a: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 Guide </a:t>
              </a:r>
              <a:r>
                <a:rPr lang="es-AR" sz="10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to</a:t>
              </a: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 </a:t>
              </a:r>
              <a:r>
                <a:rPr lang="es-AR" sz="10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Programming</a:t>
              </a: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 </a:t>
              </a:r>
              <a:r>
                <a:rPr lang="es-AR" sz="10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Using</a:t>
              </a: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 </a:t>
              </a:r>
              <a:r>
                <a:rPr lang="es-AR" sz="10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the</a:t>
              </a: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 </a:t>
              </a:r>
              <a:r>
                <a:rPr lang="es-AR" sz="10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Python</a:t>
              </a: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 </a:t>
              </a:r>
              <a:r>
                <a:rPr lang="es-AR" sz="10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Language</a:t>
              </a: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. " </a:t>
              </a:r>
              <a:r>
                <a:rPr lang="es-AR" sz="10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O'Reilly</a:t>
              </a:r>
              <a:r>
                <a:rPr lang="es-AR" sz="1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 Media, Inc."."</a:t>
              </a:r>
              <a:endPara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>
                <a:solidFill>
                  <a:prstClr val="black"/>
                </a:solidFill>
              </a:rPr>
              <a:t>Estructuras de </a:t>
            </a:r>
            <a:r>
              <a:rPr lang="es-ES_tradnl" b="1" dirty="0" smtClean="0">
                <a:solidFill>
                  <a:prstClr val="black"/>
                </a:solidFill>
              </a:rPr>
              <a:t>Datos</a:t>
            </a:r>
            <a:br>
              <a:rPr lang="es-ES_tradnl" b="1" dirty="0" smtClean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Arreglos, Métodos y Pasaje </a:t>
            </a:r>
            <a:r>
              <a:rPr lang="es-ES_tradnl" sz="2800" i="1" dirty="0" smtClean="0">
                <a:solidFill>
                  <a:prstClr val="black"/>
                </a:solidFill>
              </a:rPr>
              <a:t>de Parámetros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342900" indent="-342900" algn="just">
              <a:buFont typeface="Arial" charset="0"/>
              <a:buChar char="•"/>
            </a:pPr>
            <a:r>
              <a:rPr lang="es-ES_tradnl" dirty="0"/>
              <a:t>Podemos </a:t>
            </a:r>
            <a:r>
              <a:rPr lang="es-ES_tradnl" b="1" dirty="0"/>
              <a:t>reutilizar</a:t>
            </a:r>
            <a:r>
              <a:rPr lang="es-ES_tradnl" dirty="0"/>
              <a:t> código</a:t>
            </a:r>
            <a:r>
              <a:rPr lang="es-ES_tradnl" dirty="0" smtClean="0"/>
              <a:t>!</a:t>
            </a:r>
            <a:endParaRPr lang="es-ES_tradnl" dirty="0"/>
          </a:p>
          <a:p>
            <a:pPr marL="342900" indent="-342900" algn="just">
              <a:buFont typeface="Arial" charset="0"/>
              <a:buChar char="•"/>
            </a:pPr>
            <a:r>
              <a:rPr lang="es-ES_tradnl" b="1" dirty="0"/>
              <a:t>No se puede </a:t>
            </a:r>
            <a:r>
              <a:rPr lang="es-ES_tradnl" dirty="0"/>
              <a:t>devolver un </a:t>
            </a:r>
            <a:r>
              <a:rPr lang="es-ES_tradnl" dirty="0" smtClean="0"/>
              <a:t>arreglo</a:t>
            </a:r>
          </a:p>
          <a:p>
            <a:pPr marL="342900" indent="-342900" algn="just">
              <a:buNone/>
            </a:pPr>
            <a:r>
              <a:rPr lang="es-ES_tradnl" dirty="0" smtClean="0"/>
              <a:t> </a:t>
            </a:r>
            <a:r>
              <a:rPr lang="es-ES_tradnl" dirty="0"/>
              <a:t>como retorno en </a:t>
            </a:r>
            <a:r>
              <a:rPr lang="es-ES_tradnl" dirty="0" err="1"/>
              <a:t>PSeInt</a:t>
            </a:r>
            <a:r>
              <a:rPr lang="es-ES_tradnl" sz="2000" dirty="0"/>
              <a:t> (en Java se puede</a:t>
            </a:r>
            <a:r>
              <a:rPr lang="es-ES_tradnl" sz="2000" dirty="0" smtClean="0"/>
              <a:t>)</a:t>
            </a:r>
            <a:endParaRPr lang="es-ES_tradnl" dirty="0"/>
          </a:p>
          <a:p>
            <a:pPr marL="342900" indent="-342900" algn="just">
              <a:buFont typeface="Arial" charset="0"/>
              <a:buChar char="•"/>
            </a:pPr>
            <a:r>
              <a:rPr lang="es-ES_tradnl" dirty="0"/>
              <a:t>Las </a:t>
            </a:r>
            <a:r>
              <a:rPr lang="es-ES_tradnl" b="1" dirty="0"/>
              <a:t>modificaciones</a:t>
            </a:r>
            <a:r>
              <a:rPr lang="es-ES_tradnl" dirty="0"/>
              <a:t> se pueden hacer </a:t>
            </a:r>
            <a:r>
              <a:rPr lang="es-ES_tradnl" b="1" dirty="0"/>
              <a:t>directamente</a:t>
            </a:r>
            <a:r>
              <a:rPr lang="es-ES_tradnl" dirty="0"/>
              <a:t> en los arreglos que pasamos como </a:t>
            </a:r>
            <a:r>
              <a:rPr lang="es-ES_tradnl" b="1" dirty="0"/>
              <a:t>parámetro</a:t>
            </a:r>
            <a:r>
              <a:rPr lang="es-ES_tradnl" sz="2000" dirty="0"/>
              <a:t> (solo funciona para arreglos y matrices, no para otros tipos de datos</a:t>
            </a:r>
            <a:r>
              <a:rPr lang="es-ES_tradnl" sz="2000" dirty="0" smtClean="0"/>
              <a:t>)</a:t>
            </a:r>
            <a:endParaRPr lang="es-ES_tradnl" sz="20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29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9354" y="2160000"/>
            <a:ext cx="1691874" cy="222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810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0" y="900000"/>
            <a:ext cx="9143968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Estructuras de Datos y </a:t>
            </a:r>
            <a:r>
              <a:rPr lang="es-ES_tradnl" b="1" dirty="0" smtClean="0"/>
              <a:t>Métodos</a:t>
            </a:r>
            <a:br>
              <a:rPr lang="es-ES_tradnl" b="1" dirty="0" smtClean="0"/>
            </a:br>
            <a:r>
              <a:rPr lang="es-ES_tradnl" sz="2800" i="1" dirty="0" smtClean="0"/>
              <a:t>Definición con Estructuras como Parámetros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30</a:t>
            </a:fld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491724" y="2362710"/>
            <a:ext cx="762354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err="1">
                <a:solidFill>
                  <a:srgbClr val="000080"/>
                </a:solidFill>
              </a:rPr>
              <a:t>SubAlgoritmo</a:t>
            </a:r>
            <a:r>
              <a:rPr lang="es-ES_tradnl" sz="2800" dirty="0">
                <a:solidFill>
                  <a:srgbClr val="000000"/>
                </a:solidFill>
              </a:rPr>
              <a:t> contador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contarCeros</a:t>
            </a:r>
            <a:r>
              <a:rPr lang="es-ES_tradnl" sz="2800" b="1" dirty="0">
                <a:solidFill>
                  <a:srgbClr val="000000"/>
                </a:solidFill>
              </a:rPr>
              <a:t>(</a:t>
            </a:r>
            <a:r>
              <a:rPr lang="es-ES_tradnl" sz="2800" dirty="0">
                <a:solidFill>
                  <a:srgbClr val="000000"/>
                </a:solidFill>
              </a:rPr>
              <a:t>v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cantidad</a:t>
            </a:r>
            <a:r>
              <a:rPr lang="es-ES_tradnl" sz="2800" b="1" dirty="0">
                <a:solidFill>
                  <a:srgbClr val="000000"/>
                </a:solidFill>
              </a:rPr>
              <a:t>)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b="1" dirty="0">
                <a:solidFill>
                  <a:srgbClr val="000080"/>
                </a:solidFill>
              </a:rPr>
              <a:t>Definir</a:t>
            </a:r>
            <a:r>
              <a:rPr lang="es-ES_tradnl" sz="2800" dirty="0">
                <a:solidFill>
                  <a:srgbClr val="000000"/>
                </a:solidFill>
              </a:rPr>
              <a:t> contador </a:t>
            </a:r>
            <a:r>
              <a:rPr lang="es-ES_tradnl" sz="2800" b="1" dirty="0">
                <a:solidFill>
                  <a:srgbClr val="000080"/>
                </a:solidFill>
              </a:rPr>
              <a:t>Como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Entero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dirty="0">
                <a:solidFill>
                  <a:srgbClr val="000000"/>
                </a:solidFill>
              </a:rPr>
              <a:t>contador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b="1" dirty="0">
                <a:solidFill>
                  <a:srgbClr val="000080"/>
                </a:solidFill>
              </a:rPr>
              <a:t>Para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indice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Hasta</a:t>
            </a:r>
            <a:r>
              <a:rPr lang="es-ES_tradnl" sz="2800" dirty="0">
                <a:solidFill>
                  <a:srgbClr val="000000"/>
                </a:solidFill>
              </a:rPr>
              <a:t> cantidad </a:t>
            </a:r>
            <a:r>
              <a:rPr lang="es-ES_tradnl" sz="2800" b="1" dirty="0">
                <a:solidFill>
                  <a:srgbClr val="000000"/>
                </a:solidFill>
              </a:rPr>
              <a:t>-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Con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Paso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800" b="1" dirty="0">
                <a:solidFill>
                  <a:srgbClr val="000080"/>
                </a:solidFill>
              </a:rPr>
              <a:t>Si</a:t>
            </a:r>
            <a:r>
              <a:rPr lang="es-ES_tradnl" sz="2800" dirty="0">
                <a:solidFill>
                  <a:srgbClr val="000000"/>
                </a:solidFill>
              </a:rPr>
              <a:t> v</a:t>
            </a:r>
            <a:r>
              <a:rPr lang="es-ES_tradnl" sz="2800" b="1" dirty="0">
                <a:solidFill>
                  <a:srgbClr val="000000"/>
                </a:solidFill>
              </a:rPr>
              <a:t>[</a:t>
            </a:r>
            <a:r>
              <a:rPr lang="es-ES_tradnl" sz="2800" dirty="0" err="1">
                <a:solidFill>
                  <a:srgbClr val="000000"/>
                </a:solidFill>
              </a:rPr>
              <a:t>indice</a:t>
            </a:r>
            <a:r>
              <a:rPr lang="es-ES_tradnl" sz="2800" b="1" dirty="0">
                <a:solidFill>
                  <a:srgbClr val="000000"/>
                </a:solidFill>
              </a:rPr>
              <a:t>]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Entonces</a:t>
            </a:r>
          </a:p>
          <a:p>
            <a:pPr lvl="3"/>
            <a:r>
              <a:rPr lang="es-ES_tradnl" sz="2800" dirty="0">
                <a:solidFill>
                  <a:srgbClr val="000000"/>
                </a:solidFill>
              </a:rPr>
              <a:t>contador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contador </a:t>
            </a:r>
            <a:r>
              <a:rPr lang="es-ES_tradnl" sz="2800" b="1" dirty="0">
                <a:solidFill>
                  <a:srgbClr val="000000"/>
                </a:solidFill>
              </a:rPr>
              <a:t>+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800" b="1" dirty="0" err="1">
                <a:solidFill>
                  <a:srgbClr val="000080"/>
                </a:solidFill>
              </a:rPr>
              <a:t>FinSi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b="1" dirty="0" err="1">
                <a:solidFill>
                  <a:srgbClr val="000080"/>
                </a:solidFill>
              </a:rPr>
              <a:t>FinPara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</a:p>
          <a:p>
            <a:r>
              <a:rPr lang="es-ES_tradnl" sz="2800" b="1" dirty="0" err="1">
                <a:solidFill>
                  <a:srgbClr val="000080"/>
                </a:solidFill>
              </a:rPr>
              <a:t>FinSubAlgoritmo</a:t>
            </a:r>
            <a:endParaRPr lang="es-ES_tradnl" sz="2800" dirty="0"/>
          </a:p>
        </p:txBody>
      </p:sp>
      <p:sp>
        <p:nvSpPr>
          <p:cNvPr id="9" name="Rectángulo redondeado 8"/>
          <p:cNvSpPr/>
          <p:nvPr/>
        </p:nvSpPr>
        <p:spPr>
          <a:xfrm>
            <a:off x="6028179" y="2362710"/>
            <a:ext cx="1946657" cy="531628"/>
          </a:xfrm>
          <a:prstGeom prst="roundRect">
            <a:avLst/>
          </a:prstGeom>
          <a:solidFill>
            <a:schemeClr val="accent2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CuadroTexto 9"/>
          <p:cNvSpPr txBox="1"/>
          <p:nvPr/>
        </p:nvSpPr>
        <p:spPr>
          <a:xfrm>
            <a:off x="5337544" y="5132699"/>
            <a:ext cx="3360507" cy="120032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Al pasar </a:t>
            </a:r>
            <a:r>
              <a:rPr lang="es-ES_tradnl" smtClean="0">
                <a:latin typeface="Arial" charset="0"/>
                <a:ea typeface="Arial" charset="0"/>
                <a:cs typeface="Arial" charset="0"/>
              </a:rPr>
              <a:t>como parámetro </a:t>
            </a:r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un arreglo, también debo indicar su dimensión para poder recorrer todos sus valores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ector recto de flecha 10"/>
          <p:cNvCxnSpPr>
            <a:stCxn id="10" idx="0"/>
            <a:endCxn id="9" idx="2"/>
          </p:cNvCxnSpPr>
          <p:nvPr/>
        </p:nvCxnSpPr>
        <p:spPr>
          <a:xfrm flipH="1" flipV="1">
            <a:off x="7001508" y="2894338"/>
            <a:ext cx="16290" cy="22383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008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0" y="900000"/>
            <a:ext cx="9143968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Estructuras de Datos y </a:t>
            </a:r>
            <a:r>
              <a:rPr lang="es-ES_tradnl" b="1" dirty="0" smtClean="0"/>
              <a:t>Métodos</a:t>
            </a:r>
            <a:br>
              <a:rPr lang="es-ES_tradnl" b="1" dirty="0" smtClean="0"/>
            </a:br>
            <a:r>
              <a:rPr lang="es-ES_tradnl" sz="2800" i="1" dirty="0" smtClean="0"/>
              <a:t>Retornos de Arreglos/Matrices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31</a:t>
            </a:fld>
            <a:endParaRPr lang="es-ES_tradnl" dirty="0"/>
          </a:p>
        </p:txBody>
      </p:sp>
      <p:sp>
        <p:nvSpPr>
          <p:cNvPr id="7" name="Rectángulo 6"/>
          <p:cNvSpPr/>
          <p:nvPr/>
        </p:nvSpPr>
        <p:spPr>
          <a:xfrm>
            <a:off x="796113" y="2566882"/>
            <a:ext cx="7719237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err="1" smtClean="0">
                <a:solidFill>
                  <a:srgbClr val="000080"/>
                </a:solidFill>
                <a:effectLst/>
              </a:rPr>
              <a:t>SubAlgoritmo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cargarVector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(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v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cantidad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)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FF0000"/>
                </a:solidFill>
                <a:effectLst/>
              </a:rPr>
              <a:t>"Ingrese el valor "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FF0000"/>
                </a:solidFill>
                <a:effectLst/>
              </a:rPr>
              <a:t>":"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8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800" b="1" dirty="0" err="1" smtClean="0">
                <a:solidFill>
                  <a:srgbClr val="000080"/>
                </a:solidFill>
                <a:effectLst/>
              </a:rPr>
              <a:t>FinSubAlgoritmo</a:t>
            </a:r>
            <a:endParaRPr lang="es-ES_tradnl" sz="2800" dirty="0"/>
          </a:p>
        </p:txBody>
      </p:sp>
      <p:sp>
        <p:nvSpPr>
          <p:cNvPr id="9" name="Rectángulo redondeado 8"/>
          <p:cNvSpPr/>
          <p:nvPr/>
        </p:nvSpPr>
        <p:spPr>
          <a:xfrm>
            <a:off x="1753891" y="4297835"/>
            <a:ext cx="2137625" cy="531628"/>
          </a:xfrm>
          <a:prstGeom prst="roundRect">
            <a:avLst/>
          </a:prstGeom>
          <a:solidFill>
            <a:schemeClr val="accent2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CuadroTexto 9"/>
          <p:cNvSpPr txBox="1"/>
          <p:nvPr/>
        </p:nvSpPr>
        <p:spPr>
          <a:xfrm>
            <a:off x="5932967" y="4609812"/>
            <a:ext cx="3062795" cy="1477328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Las modificaciones hechas sobre un arreglo declarado como parámetro se llevaran a cabo en el arreglo original (no existe una copia)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ector recto de flecha 10"/>
          <p:cNvCxnSpPr>
            <a:stCxn id="10" idx="1"/>
            <a:endCxn id="9" idx="3"/>
          </p:cNvCxnSpPr>
          <p:nvPr/>
        </p:nvCxnSpPr>
        <p:spPr>
          <a:xfrm flipH="1" flipV="1">
            <a:off x="3891516" y="4563649"/>
            <a:ext cx="2041451" cy="7848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redondeado 11"/>
          <p:cNvSpPr/>
          <p:nvPr/>
        </p:nvSpPr>
        <p:spPr>
          <a:xfrm>
            <a:off x="2530548" y="2566882"/>
            <a:ext cx="723015" cy="531628"/>
          </a:xfrm>
          <a:prstGeom prst="roundRect">
            <a:avLst/>
          </a:prstGeom>
          <a:solidFill>
            <a:schemeClr val="accent2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CuadroTexto 12"/>
          <p:cNvSpPr txBox="1"/>
          <p:nvPr/>
        </p:nvSpPr>
        <p:spPr>
          <a:xfrm>
            <a:off x="5932967" y="2055616"/>
            <a:ext cx="2765084" cy="64633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No es posible retornar estructuras en </a:t>
            </a:r>
            <a:r>
              <a:rPr lang="es-ES_tradnl" dirty="0" err="1" smtClean="0">
                <a:latin typeface="Arial" charset="0"/>
                <a:ea typeface="Arial" charset="0"/>
                <a:cs typeface="Arial" charset="0"/>
              </a:rPr>
              <a:t>PSeInt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4" name="Conector recto de flecha 13"/>
          <p:cNvCxnSpPr>
            <a:stCxn id="13" idx="1"/>
          </p:cNvCxnSpPr>
          <p:nvPr/>
        </p:nvCxnSpPr>
        <p:spPr>
          <a:xfrm flipH="1">
            <a:off x="2870792" y="2378782"/>
            <a:ext cx="3062175" cy="2770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120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 smtClean="0">
                <a:solidFill>
                  <a:prstClr val="black"/>
                </a:solidFill>
              </a:rPr>
              <a:t>Pasos para Migrar a Métodos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6544601" cy="4351338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_tradnl" dirty="0"/>
              <a:t>Identificar código repetido o funcionalidad “reusable”</a:t>
            </a:r>
          </a:p>
          <a:p>
            <a:pPr marL="514350" indent="-514350">
              <a:buFont typeface="+mj-lt"/>
              <a:buAutoNum type="arabicPeriod"/>
            </a:pPr>
            <a:endParaRPr lang="es-ES_tradnl" dirty="0"/>
          </a:p>
          <a:p>
            <a:pPr marL="514350" indent="-514350">
              <a:buFont typeface="+mj-lt"/>
              <a:buAutoNum type="arabicPeriod"/>
            </a:pPr>
            <a:r>
              <a:rPr lang="es-ES_tradnl" dirty="0"/>
              <a:t>Identificar parámetros comunes y retorno (si fuese necesario devolver un resultado)</a:t>
            </a:r>
          </a:p>
          <a:p>
            <a:pPr marL="514350" indent="-514350">
              <a:buFont typeface="+mj-lt"/>
              <a:buAutoNum type="arabicPeriod"/>
            </a:pPr>
            <a:endParaRPr lang="es-ES_tradnl" dirty="0"/>
          </a:p>
          <a:p>
            <a:pPr marL="514350" indent="-514350">
              <a:buFont typeface="+mj-lt"/>
              <a:buAutoNum type="arabicPeriod"/>
            </a:pPr>
            <a:r>
              <a:rPr lang="es-ES_tradnl" dirty="0"/>
              <a:t>Modificar el código para aprovechar el código mejorado (por ejemplo, la carga de un vector o la escritura por pantalla</a:t>
            </a:r>
            <a:r>
              <a:rPr lang="es-ES_tradnl" dirty="0" smtClean="0"/>
              <a:t>)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32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9090" y="2484992"/>
            <a:ext cx="2144878" cy="282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3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Calcular Promedio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/>
              <a:t>El DT de los infantiles del equipo de futbol desea saber el promedio de la edad de los chicos</a:t>
            </a:r>
          </a:p>
          <a:p>
            <a:r>
              <a:rPr lang="es-AR" dirty="0" smtClean="0"/>
              <a:t>La edad de los chicos va de 3 a 7 años. Las edades es cargada al azar (use la función aleatorio(</a:t>
            </a:r>
            <a:r>
              <a:rPr lang="es-AR" dirty="0" err="1" smtClean="0"/>
              <a:t>menorValor,mayorValor</a:t>
            </a:r>
            <a:r>
              <a:rPr lang="es-AR" dirty="0" smtClean="0"/>
              <a:t>), es decir aleatorio(3,7))</a:t>
            </a:r>
          </a:p>
          <a:p>
            <a:r>
              <a:rPr lang="es-AR" dirty="0" smtClean="0"/>
              <a:t>Muestre todas las edades y el promedio de las mismas</a:t>
            </a: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33</a:t>
            </a:fld>
            <a:endParaRPr lang="es-ES_tradnl" dirty="0"/>
          </a:p>
        </p:txBody>
      </p:sp>
      <p:pic>
        <p:nvPicPr>
          <p:cNvPr id="6" name="5 Imagen" descr="promed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939" y="5485070"/>
            <a:ext cx="4884442" cy="1117965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Calcular Promedio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</a:rPr>
              <a:t>//Calcula el promedio de las edades de los jugadores de futbol</a:t>
            </a:r>
          </a:p>
          <a:p>
            <a:pPr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Algoritmo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CalcularPromedio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Definir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numArreglo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dimArreglo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b="1" dirty="0" smtClean="0">
                <a:solidFill>
                  <a:srgbClr val="00008B"/>
                </a:solidFill>
              </a:rPr>
              <a:t>Como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b="1" dirty="0" smtClean="0">
                <a:solidFill>
                  <a:srgbClr val="00008B"/>
                </a:solidFill>
              </a:rPr>
              <a:t>Entero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Definir</a:t>
            </a:r>
            <a:r>
              <a:rPr lang="es-AR" sz="1900" dirty="0" smtClean="0">
                <a:solidFill>
                  <a:srgbClr val="000000"/>
                </a:solidFill>
              </a:rPr>
              <a:t> promedio </a:t>
            </a:r>
            <a:r>
              <a:rPr lang="es-AR" sz="1900" b="1" dirty="0" smtClean="0">
                <a:solidFill>
                  <a:srgbClr val="00008B"/>
                </a:solidFill>
              </a:rPr>
              <a:t>Como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b="1" dirty="0" smtClean="0">
                <a:solidFill>
                  <a:srgbClr val="00008B"/>
                </a:solidFill>
              </a:rPr>
              <a:t>Real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Escribir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smtClean="0">
                <a:solidFill>
                  <a:srgbClr val="FF0000"/>
                </a:solidFill>
              </a:rPr>
              <a:t>"Indique la cantidad de jugadores: "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Leer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dimArreglo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numArreglo</a:t>
            </a:r>
            <a:r>
              <a:rPr lang="es-AR" sz="1900" b="1" dirty="0" smtClean="0">
                <a:solidFill>
                  <a:srgbClr val="000000"/>
                </a:solidFill>
              </a:rPr>
              <a:t>[</a:t>
            </a:r>
            <a:r>
              <a:rPr lang="es-AR" sz="1900" dirty="0" err="1" smtClean="0">
                <a:solidFill>
                  <a:srgbClr val="000000"/>
                </a:solidFill>
              </a:rPr>
              <a:t>dimArreglo</a:t>
            </a:r>
            <a:r>
              <a:rPr lang="es-AR" sz="1900" b="1" dirty="0" smtClean="0">
                <a:solidFill>
                  <a:srgbClr val="000000"/>
                </a:solidFill>
              </a:rPr>
              <a:t>]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dirty="0" err="1" smtClean="0">
                <a:solidFill>
                  <a:srgbClr val="000000"/>
                </a:solidFill>
              </a:rPr>
              <a:t>cargarArreglo</a:t>
            </a:r>
            <a:r>
              <a:rPr lang="es-AR" sz="1900" b="1" dirty="0" smtClean="0">
                <a:solidFill>
                  <a:srgbClr val="000000"/>
                </a:solidFill>
              </a:rPr>
              <a:t>(</a:t>
            </a:r>
            <a:r>
              <a:rPr lang="es-AR" sz="1900" dirty="0" err="1" smtClean="0">
                <a:solidFill>
                  <a:srgbClr val="000000"/>
                </a:solidFill>
              </a:rPr>
              <a:t>numArreglo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dimArreglo</a:t>
            </a:r>
            <a:r>
              <a:rPr lang="es-AR" sz="1900" b="1" dirty="0" smtClean="0">
                <a:solidFill>
                  <a:srgbClr val="000000"/>
                </a:solidFill>
              </a:rPr>
              <a:t>)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dirty="0" err="1" smtClean="0">
                <a:solidFill>
                  <a:srgbClr val="000000"/>
                </a:solidFill>
              </a:rPr>
              <a:t>mostrarArreglo</a:t>
            </a:r>
            <a:r>
              <a:rPr lang="es-AR" sz="1900" b="1" dirty="0" smtClean="0">
                <a:solidFill>
                  <a:srgbClr val="000000"/>
                </a:solidFill>
              </a:rPr>
              <a:t>(</a:t>
            </a:r>
            <a:r>
              <a:rPr lang="es-AR" sz="1900" dirty="0" err="1" smtClean="0">
                <a:solidFill>
                  <a:srgbClr val="000000"/>
                </a:solidFill>
              </a:rPr>
              <a:t>numArreglo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dimArreglo</a:t>
            </a:r>
            <a:r>
              <a:rPr lang="es-AR" sz="1900" b="1" dirty="0" smtClean="0">
                <a:solidFill>
                  <a:srgbClr val="000000"/>
                </a:solidFill>
              </a:rPr>
              <a:t>)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dirty="0" smtClean="0">
                <a:solidFill>
                  <a:srgbClr val="000000"/>
                </a:solidFill>
              </a:rPr>
              <a:t>promedio </a:t>
            </a:r>
            <a:r>
              <a:rPr lang="es-AR" sz="1900" b="1" dirty="0" smtClean="0">
                <a:solidFill>
                  <a:srgbClr val="000000"/>
                </a:solidFill>
              </a:rPr>
              <a:t>=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obtenerPromedio</a:t>
            </a:r>
            <a:r>
              <a:rPr lang="es-AR" sz="1900" b="1" dirty="0" smtClean="0">
                <a:solidFill>
                  <a:srgbClr val="000000"/>
                </a:solidFill>
              </a:rPr>
              <a:t>(</a:t>
            </a:r>
            <a:r>
              <a:rPr lang="es-AR" sz="1900" dirty="0" err="1" smtClean="0">
                <a:solidFill>
                  <a:srgbClr val="000000"/>
                </a:solidFill>
              </a:rPr>
              <a:t>numArreglo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dimArreglo</a:t>
            </a:r>
            <a:r>
              <a:rPr lang="es-AR" sz="1900" b="1" dirty="0" smtClean="0">
                <a:solidFill>
                  <a:srgbClr val="000000"/>
                </a:solidFill>
              </a:rPr>
              <a:t>)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Escribir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smtClean="0">
                <a:solidFill>
                  <a:srgbClr val="FF0000"/>
                </a:solidFill>
              </a:rPr>
              <a:t>"El promedio las edades es de: "</a:t>
            </a:r>
            <a:r>
              <a:rPr lang="es-AR" sz="1900" dirty="0" smtClean="0">
                <a:solidFill>
                  <a:srgbClr val="000000"/>
                </a:solidFill>
              </a:rPr>
              <a:t> promedio </a:t>
            </a:r>
          </a:p>
          <a:p>
            <a:pPr>
              <a:buNone/>
            </a:pPr>
            <a:r>
              <a:rPr lang="es-AR" sz="19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endParaRPr lang="es-AR" sz="1900" dirty="0" smtClean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34</a:t>
            </a:fld>
            <a:endParaRPr lang="es-ES_tradnl" dirty="0"/>
          </a:p>
        </p:txBody>
      </p:sp>
      <p:pic>
        <p:nvPicPr>
          <p:cNvPr id="6" name="5 Imagen" descr="promed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430" y="4197392"/>
            <a:ext cx="3372570" cy="771923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Calcular Promedio - Errores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35</a:t>
            </a:fld>
            <a:endParaRPr lang="es-ES_tradnl" dirty="0"/>
          </a:p>
        </p:txBody>
      </p:sp>
      <p:pic>
        <p:nvPicPr>
          <p:cNvPr id="6" name="5 Imagen" descr="promed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315"/>
            <a:ext cx="4884442" cy="1117965"/>
          </a:xfrm>
          <a:prstGeom prst="rect">
            <a:avLst/>
          </a:prstGeom>
        </p:spPr>
      </p:pic>
      <p:sp>
        <p:nvSpPr>
          <p:cNvPr id="7" name="6 CuadroTexto"/>
          <p:cNvSpPr txBox="1"/>
          <p:nvPr/>
        </p:nvSpPr>
        <p:spPr>
          <a:xfrm>
            <a:off x="628650" y="3408264"/>
            <a:ext cx="7886700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//Completa un arreglo con números aleatorios del 3 al 7</a:t>
            </a:r>
          </a:p>
          <a:p>
            <a:endParaRPr lang="es-AR" b="1" dirty="0" smtClean="0">
              <a:solidFill>
                <a:srgbClr val="00008B"/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AR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SubAlgoritmo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cargarArreglo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numeroArreglo</a:t>
            </a:r>
            <a:r>
              <a:rPr lang="es-AR" b="1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dimensionArreglo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Para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Hasta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dimensionArreglo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-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Con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Paso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Hacer</a:t>
            </a:r>
          </a:p>
          <a:p>
            <a:pPr lvl="2">
              <a:lnSpc>
                <a:spcPct val="150000"/>
              </a:lnSpc>
            </a:pP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numeroArreglo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dimensionArreglo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]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ALEATORIO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7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s-AR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FinPara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s-AR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FinSubAlgoritmo</a:t>
            </a:r>
            <a:endParaRPr lang="es-AR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8 Imagen" descr="desaprob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102" y="2452931"/>
            <a:ext cx="1109248" cy="955333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6 CuadroTexto"/>
          <p:cNvSpPr txBox="1"/>
          <p:nvPr/>
        </p:nvSpPr>
        <p:spPr>
          <a:xfrm>
            <a:off x="628650" y="3408264"/>
            <a:ext cx="7886700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//Completa un arreglo con números aleatorios del 3 al 7</a:t>
            </a:r>
          </a:p>
          <a:p>
            <a:endParaRPr lang="es-AR" b="1" dirty="0" smtClean="0">
              <a:solidFill>
                <a:srgbClr val="00008B"/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AR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SubAlgoritmo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cargarArreglo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numeroArreglo</a:t>
            </a:r>
            <a:r>
              <a:rPr lang="es-AR" b="1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dimensionArreglo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Para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Hasta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dimensionArreglo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-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Con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Paso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Hacer</a:t>
            </a:r>
          </a:p>
          <a:p>
            <a:pPr lvl="2">
              <a:lnSpc>
                <a:spcPct val="150000"/>
              </a:lnSpc>
            </a:pP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numeroArreglo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dimensionArreglo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]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ALEATORIO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7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s-AR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FinPara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s-AR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FinSubAlgoritmo</a:t>
            </a:r>
            <a:endParaRPr lang="es-AR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Calcular Promedio - Errores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36</a:t>
            </a:fld>
            <a:endParaRPr lang="es-ES_tradnl" dirty="0"/>
          </a:p>
        </p:txBody>
      </p:sp>
      <p:pic>
        <p:nvPicPr>
          <p:cNvPr id="6" name="5 Imagen" descr="promed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315"/>
            <a:ext cx="4884442" cy="1117965"/>
          </a:xfrm>
          <a:prstGeom prst="rect">
            <a:avLst/>
          </a:prstGeom>
        </p:spPr>
      </p:pic>
      <p:sp>
        <p:nvSpPr>
          <p:cNvPr id="10" name="9 CuadroTexto"/>
          <p:cNvSpPr txBox="1"/>
          <p:nvPr/>
        </p:nvSpPr>
        <p:spPr>
          <a:xfrm>
            <a:off x="7960726" y="4170038"/>
            <a:ext cx="1048014" cy="92333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 smtClean="0">
                <a:latin typeface="Arial" charset="0"/>
                <a:ea typeface="Arial" charset="0"/>
                <a:cs typeface="Arial" charset="0"/>
              </a:rPr>
              <a:t>Falta definir </a:t>
            </a:r>
            <a:r>
              <a:rPr lang="es-AR" b="1" dirty="0" err="1" smtClean="0">
                <a:latin typeface="Arial" charset="0"/>
                <a:ea typeface="Arial" charset="0"/>
                <a:cs typeface="Arial" charset="0"/>
              </a:rPr>
              <a:t>indice</a:t>
            </a:r>
            <a:endParaRPr lang="es-AR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10 CuadroTexto"/>
          <p:cNvSpPr txBox="1"/>
          <p:nvPr/>
        </p:nvSpPr>
        <p:spPr>
          <a:xfrm>
            <a:off x="3265668" y="5654597"/>
            <a:ext cx="2630904" cy="92333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>
            <a:defPPr>
              <a:defRPr lang="es-ES_tradnl"/>
            </a:defPPr>
            <a:lvl1pPr>
              <a:defRPr b="1"/>
            </a:lvl1pPr>
          </a:lstStyle>
          <a:p>
            <a:pPr algn="ctr"/>
            <a:r>
              <a:rPr lang="es-AR" dirty="0">
                <a:latin typeface="Arial" charset="0"/>
                <a:ea typeface="Arial" charset="0"/>
                <a:cs typeface="Arial" charset="0"/>
              </a:rPr>
              <a:t>No va dimensionArreglo </a:t>
            </a:r>
            <a:endParaRPr lang="es-AR" dirty="0" smtClean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s-AR" dirty="0" smtClean="0">
                <a:latin typeface="Arial" charset="0"/>
                <a:ea typeface="Arial" charset="0"/>
                <a:cs typeface="Arial" charset="0"/>
              </a:rPr>
              <a:t>va </a:t>
            </a:r>
            <a:r>
              <a:rPr lang="es-AR" dirty="0">
                <a:latin typeface="Arial" charset="0"/>
                <a:ea typeface="Arial" charset="0"/>
                <a:cs typeface="Arial" charset="0"/>
              </a:rPr>
              <a:t>indice</a:t>
            </a:r>
            <a:endParaRPr lang="es-AR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3" name="12 Imagen" descr="desaprob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102" y="2452931"/>
            <a:ext cx="1109248" cy="955333"/>
          </a:xfrm>
          <a:prstGeom prst="rect">
            <a:avLst/>
          </a:prstGeom>
        </p:spPr>
      </p:pic>
      <p:sp>
        <p:nvSpPr>
          <p:cNvPr id="3" name="Rectángulo redondeado 2"/>
          <p:cNvSpPr/>
          <p:nvPr/>
        </p:nvSpPr>
        <p:spPr>
          <a:xfrm>
            <a:off x="1684421" y="4459705"/>
            <a:ext cx="1058779" cy="401053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Rectángulo redondeado 13"/>
          <p:cNvSpPr/>
          <p:nvPr/>
        </p:nvSpPr>
        <p:spPr>
          <a:xfrm>
            <a:off x="3086100" y="4892842"/>
            <a:ext cx="2047374" cy="401053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9" name="Conector recto de flecha 8"/>
          <p:cNvCxnSpPr/>
          <p:nvPr/>
        </p:nvCxnSpPr>
        <p:spPr>
          <a:xfrm flipH="1">
            <a:off x="2743200" y="4458595"/>
            <a:ext cx="5217526" cy="1197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11" idx="0"/>
          </p:cNvCxnSpPr>
          <p:nvPr/>
        </p:nvCxnSpPr>
        <p:spPr>
          <a:xfrm flipH="1" flipV="1">
            <a:off x="4090738" y="5303082"/>
            <a:ext cx="490382" cy="3515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CuadroTexto"/>
          <p:cNvSpPr txBox="1"/>
          <p:nvPr/>
        </p:nvSpPr>
        <p:spPr>
          <a:xfrm>
            <a:off x="628649" y="3408264"/>
            <a:ext cx="800200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//Completa un arreglo con números aleatorios del 3 al 7</a:t>
            </a:r>
          </a:p>
          <a:p>
            <a:endParaRPr lang="es-AR" b="1" dirty="0" smtClean="0">
              <a:solidFill>
                <a:srgbClr val="00008B"/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AR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SubAlgoritmo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cargarArreglo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numeroArreglo</a:t>
            </a:r>
            <a:r>
              <a:rPr lang="es-AR" b="1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dimensionArreglo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Definir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Como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Entero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Para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Hasta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dimensionArreglo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-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Con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Paso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Hacer</a:t>
            </a:r>
          </a:p>
          <a:p>
            <a:pPr lvl="2">
              <a:lnSpc>
                <a:spcPct val="150000"/>
              </a:lnSpc>
            </a:pP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numeroArreglo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s-AR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]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ALEATORIO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7</a:t>
            </a:r>
            <a:r>
              <a:rPr lang="es-AR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s-AR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FinPara</a:t>
            </a:r>
            <a:r>
              <a:rPr lang="es-AR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s-AR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FinSubAlgoritmo</a:t>
            </a:r>
            <a:endParaRPr lang="es-AR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Calcular Promedio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37</a:t>
            </a:fld>
            <a:endParaRPr lang="es-ES_tradnl" dirty="0"/>
          </a:p>
        </p:txBody>
      </p:sp>
      <p:pic>
        <p:nvPicPr>
          <p:cNvPr id="6" name="5 Imagen" descr="promed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315"/>
            <a:ext cx="4884442" cy="111796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Calcular Promedio - Errores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38</a:t>
            </a:fld>
            <a:endParaRPr lang="es-ES_tradnl" dirty="0"/>
          </a:p>
        </p:txBody>
      </p:sp>
      <p:pic>
        <p:nvPicPr>
          <p:cNvPr id="12" name="11 Imagen" descr="desaproba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102" y="2452931"/>
            <a:ext cx="1109248" cy="955333"/>
          </a:xfrm>
          <a:prstGeom prst="rect">
            <a:avLst/>
          </a:prstGeom>
        </p:spPr>
      </p:pic>
      <p:sp>
        <p:nvSpPr>
          <p:cNvPr id="9" name="2 Marcador de contenido"/>
          <p:cNvSpPr txBox="1">
            <a:spLocks/>
          </p:cNvSpPr>
          <p:nvPr/>
        </p:nvSpPr>
        <p:spPr>
          <a:xfrm>
            <a:off x="1010093" y="2820136"/>
            <a:ext cx="7272670" cy="3785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s-AR" sz="1600" b="1" dirty="0" smtClean="0">
                <a:solidFill>
                  <a:schemeClr val="accent2">
                    <a:lumMod val="75000"/>
                  </a:schemeClr>
                </a:solidFill>
              </a:rPr>
              <a:t>//Muestra un arreglo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SubAlgoritmo</a:t>
            </a:r>
            <a:r>
              <a:rPr lang="es-AR" sz="1500" dirty="0" smtClean="0">
                <a:solidFill>
                  <a:srgbClr val="000000"/>
                </a:solidFill>
              </a:rPr>
              <a:t> mostrarArreglo</a:t>
            </a:r>
            <a:r>
              <a:rPr lang="es-AR" sz="1500" b="1" dirty="0" smtClean="0">
                <a:solidFill>
                  <a:srgbClr val="000000"/>
                </a:solidFill>
              </a:rPr>
              <a:t>(</a:t>
            </a:r>
            <a:r>
              <a:rPr lang="es-AR" sz="1500" dirty="0" smtClean="0">
                <a:solidFill>
                  <a:srgbClr val="000000"/>
                </a:solidFill>
              </a:rPr>
              <a:t>numeroArreglo</a:t>
            </a:r>
            <a:r>
              <a:rPr lang="es-AR" sz="1500" b="1" dirty="0" smtClean="0">
                <a:solidFill>
                  <a:srgbClr val="000000"/>
                </a:solidFill>
              </a:rPr>
              <a:t>,</a:t>
            </a:r>
            <a:r>
              <a:rPr lang="es-AR" sz="1500" dirty="0" smtClean="0">
                <a:solidFill>
                  <a:srgbClr val="000000"/>
                </a:solidFill>
              </a:rPr>
              <a:t> dimensionArreglo</a:t>
            </a:r>
            <a:r>
              <a:rPr lang="es-AR" sz="1500" b="1" dirty="0" smtClean="0">
                <a:solidFill>
                  <a:srgbClr val="000000"/>
                </a:solidFill>
              </a:rPr>
              <a:t>)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Definir</a:t>
            </a:r>
            <a:r>
              <a:rPr lang="es-AR" sz="1500" dirty="0" smtClean="0">
                <a:solidFill>
                  <a:srgbClr val="000000"/>
                </a:solidFill>
              </a:rPr>
              <a:t> numeroArreglo </a:t>
            </a:r>
            <a:r>
              <a:rPr lang="es-AR" sz="1500" b="1" dirty="0" smtClean="0">
                <a:solidFill>
                  <a:srgbClr val="00008B"/>
                </a:solidFill>
              </a:rPr>
              <a:t>Como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Entero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Para</a:t>
            </a:r>
            <a:r>
              <a:rPr lang="es-AR" sz="1500" dirty="0" smtClean="0">
                <a:solidFill>
                  <a:srgbClr val="000000"/>
                </a:solidFill>
              </a:rPr>
              <a:t> indice </a:t>
            </a:r>
            <a:r>
              <a:rPr lang="es-AR" sz="1500" b="1" dirty="0" smtClean="0">
                <a:solidFill>
                  <a:srgbClr val="000000"/>
                </a:solidFill>
              </a:rPr>
              <a:t>=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A0522D"/>
                </a:solidFill>
              </a:rPr>
              <a:t>0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Hasta</a:t>
            </a:r>
            <a:r>
              <a:rPr lang="es-AR" sz="1500" dirty="0" smtClean="0">
                <a:solidFill>
                  <a:srgbClr val="000000"/>
                </a:solidFill>
              </a:rPr>
              <a:t> dimensionArreglo </a:t>
            </a:r>
            <a:r>
              <a:rPr lang="es-AR" sz="1500" b="1" dirty="0" smtClean="0">
                <a:solidFill>
                  <a:srgbClr val="00008B"/>
                </a:solidFill>
              </a:rPr>
              <a:t>Con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Paso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Hacer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Sin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Saltar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 "</a:t>
            </a:r>
            <a:r>
              <a:rPr lang="es-AR" sz="1500" dirty="0" smtClean="0">
                <a:solidFill>
                  <a:srgbClr val="000000"/>
                </a:solidFill>
              </a:rPr>
              <a:t>  numeroArreglo</a:t>
            </a:r>
            <a:r>
              <a:rPr lang="es-AR" sz="1500" b="1" dirty="0" smtClean="0">
                <a:solidFill>
                  <a:srgbClr val="000000"/>
                </a:solidFill>
              </a:rPr>
              <a:t>[</a:t>
            </a:r>
            <a:r>
              <a:rPr lang="es-AR" sz="1500" dirty="0" smtClean="0">
                <a:solidFill>
                  <a:srgbClr val="000000"/>
                </a:solidFill>
              </a:rPr>
              <a:t>indice</a:t>
            </a:r>
            <a:r>
              <a:rPr lang="es-AR" sz="1500" b="1" dirty="0" smtClean="0">
                <a:solidFill>
                  <a:srgbClr val="000000"/>
                </a:solidFill>
              </a:rPr>
              <a:t>]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FinPara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 "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FinSubAlgoritmo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endParaRPr lang="es-AR" sz="1500" b="1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0" name="5 Imagen" descr="promedi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20315"/>
            <a:ext cx="3285460" cy="7519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6794468" y="2215593"/>
            <a:ext cx="2349500" cy="1560739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Estructura de Control</a:t>
            </a:r>
            <a:br>
              <a:rPr lang="es-AR" b="1" dirty="0" smtClean="0"/>
            </a:br>
            <a:r>
              <a:rPr lang="es-AR" sz="2800" i="1" dirty="0" smtClean="0"/>
              <a:t>Selección Simple y Múltiple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</a:t>
            </a:fld>
            <a:endParaRPr lang="es-ES_tradnl" dirty="0"/>
          </a:p>
        </p:txBody>
      </p:sp>
      <p:sp>
        <p:nvSpPr>
          <p:cNvPr id="7" name="CustomShape 3"/>
          <p:cNvSpPr/>
          <p:nvPr/>
        </p:nvSpPr>
        <p:spPr>
          <a:xfrm>
            <a:off x="3678042" y="2215593"/>
            <a:ext cx="3116458" cy="159994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&lt;condición&gt;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Entonces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instrucciones&gt;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000" b="1" strike="noStrike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Sino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instrucciones&gt;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000" b="1" strike="noStrike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FinSi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373201" y="2198118"/>
            <a:ext cx="288412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Selección</a:t>
            </a:r>
          </a:p>
          <a:p>
            <a:pPr algn="ctr"/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Simple</a:t>
            </a:r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(Si)</a:t>
            </a:r>
            <a:endParaRPr lang="es-ES" sz="4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233260" y="4189298"/>
            <a:ext cx="3164007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Alternativa </a:t>
            </a:r>
          </a:p>
          <a:p>
            <a:pPr algn="ctr"/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Múltiple</a:t>
            </a:r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endParaRPr lang="es-ES" sz="48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pPr algn="ctr"/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(Según)</a:t>
            </a:r>
            <a:endParaRPr lang="es-ES" sz="4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cxnSp>
        <p:nvCxnSpPr>
          <p:cNvPr id="11" name="Conector recto 10"/>
          <p:cNvCxnSpPr/>
          <p:nvPr/>
        </p:nvCxnSpPr>
        <p:spPr>
          <a:xfrm>
            <a:off x="32" y="4062538"/>
            <a:ext cx="9143968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2"/>
          <p:cNvSpPr/>
          <p:nvPr/>
        </p:nvSpPr>
        <p:spPr>
          <a:xfrm>
            <a:off x="3678042" y="4174767"/>
            <a:ext cx="430056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Segun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 &lt;variable&gt;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Hacer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&lt;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número1&gt;: &lt;instrucciones&gt;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&lt;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número2&gt;,&lt;número3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&gt;: &lt;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instrucciones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&gt;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&lt;...&gt;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De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Otro Modo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: &lt;instrucciones&gt;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FinSegun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010093" y="2820136"/>
            <a:ext cx="7272670" cy="378519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1600" b="1" dirty="0" smtClean="0">
                <a:solidFill>
                  <a:schemeClr val="accent2">
                    <a:lumMod val="75000"/>
                  </a:schemeClr>
                </a:solidFill>
              </a:rPr>
              <a:t>//Muestra un arreglo</a:t>
            </a:r>
          </a:p>
          <a:p>
            <a:pPr>
              <a:lnSpc>
                <a:spcPct val="110000"/>
              </a:lnSpc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mostrarArreglo</a:t>
            </a:r>
            <a:r>
              <a:rPr lang="es-AR" sz="1500" b="1" dirty="0" smtClean="0">
                <a:solidFill>
                  <a:srgbClr val="000000"/>
                </a:solidFill>
              </a:rPr>
              <a:t>(</a:t>
            </a:r>
            <a:r>
              <a:rPr lang="es-AR" sz="1500" dirty="0" err="1" smtClean="0">
                <a:solidFill>
                  <a:srgbClr val="000000"/>
                </a:solidFill>
              </a:rPr>
              <a:t>numeroArreglo</a:t>
            </a:r>
            <a:r>
              <a:rPr lang="es-AR" sz="1500" b="1" dirty="0" smtClean="0">
                <a:solidFill>
                  <a:srgbClr val="000000"/>
                </a:solidFill>
              </a:rPr>
              <a:t>,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500" b="1" dirty="0" smtClean="0">
                <a:solidFill>
                  <a:srgbClr val="000000"/>
                </a:solidFill>
              </a:rPr>
              <a:t>)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1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Definir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numeroArreglo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Como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Entero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1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Para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indice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00"/>
                </a:solidFill>
              </a:rPr>
              <a:t>=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A0522D"/>
                </a:solidFill>
              </a:rPr>
              <a:t>0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Hasta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Con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Paso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Hacer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11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Sin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Saltar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 "</a:t>
            </a:r>
            <a:r>
              <a:rPr lang="es-AR" sz="1500" dirty="0" smtClean="0">
                <a:solidFill>
                  <a:srgbClr val="000000"/>
                </a:solidFill>
              </a:rPr>
              <a:t>  </a:t>
            </a:r>
            <a:r>
              <a:rPr lang="es-AR" sz="1500" dirty="0" err="1" smtClean="0">
                <a:solidFill>
                  <a:srgbClr val="000000"/>
                </a:solidFill>
              </a:rPr>
              <a:t>numeroArreglo</a:t>
            </a:r>
            <a:r>
              <a:rPr lang="es-AR" sz="1500" b="1" dirty="0" smtClean="0">
                <a:solidFill>
                  <a:srgbClr val="000000"/>
                </a:solidFill>
              </a:rPr>
              <a:t>[</a:t>
            </a:r>
            <a:r>
              <a:rPr lang="es-AR" sz="1500" dirty="0" err="1" smtClean="0">
                <a:solidFill>
                  <a:srgbClr val="000000"/>
                </a:solidFill>
              </a:rPr>
              <a:t>indice</a:t>
            </a:r>
            <a:r>
              <a:rPr lang="es-AR" sz="1500" b="1" dirty="0" smtClean="0">
                <a:solidFill>
                  <a:srgbClr val="000000"/>
                </a:solidFill>
              </a:rPr>
              <a:t>]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10000"/>
              </a:lnSpc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FinPara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1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 "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110000"/>
              </a:lnSpc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endParaRPr lang="es-AR" sz="1500" b="1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Calcular Promedio - Errores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39</a:t>
            </a:fld>
            <a:endParaRPr lang="es-ES_tradnl" dirty="0"/>
          </a:p>
        </p:txBody>
      </p:sp>
      <p:pic>
        <p:nvPicPr>
          <p:cNvPr id="6" name="5 Imagen" descr="promed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315"/>
            <a:ext cx="3285460" cy="751985"/>
          </a:xfrm>
          <a:prstGeom prst="rect">
            <a:avLst/>
          </a:prstGeom>
        </p:spPr>
      </p:pic>
      <p:pic>
        <p:nvPicPr>
          <p:cNvPr id="12" name="11 Imagen" descr="desaprob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102" y="2452931"/>
            <a:ext cx="1109248" cy="955333"/>
          </a:xfrm>
          <a:prstGeom prst="rect">
            <a:avLst/>
          </a:prstGeom>
        </p:spPr>
      </p:pic>
      <p:sp>
        <p:nvSpPr>
          <p:cNvPr id="10" name="Rectángulo redondeado 9"/>
          <p:cNvSpPr/>
          <p:nvPr/>
        </p:nvSpPr>
        <p:spPr>
          <a:xfrm>
            <a:off x="1957137" y="3854324"/>
            <a:ext cx="927162" cy="238291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Rectángulo redondeado 12"/>
          <p:cNvSpPr/>
          <p:nvPr/>
        </p:nvSpPr>
        <p:spPr>
          <a:xfrm>
            <a:off x="1555442" y="3516228"/>
            <a:ext cx="3209063" cy="302306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9 CuadroTexto"/>
          <p:cNvSpPr txBox="1"/>
          <p:nvPr/>
        </p:nvSpPr>
        <p:spPr>
          <a:xfrm>
            <a:off x="3230756" y="4916094"/>
            <a:ext cx="1922172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>
                <a:latin typeface="Arial" charset="0"/>
                <a:ea typeface="Arial" charset="0"/>
                <a:cs typeface="Arial" charset="0"/>
              </a:rPr>
              <a:t>Los parametros no se definen</a:t>
            </a:r>
          </a:p>
        </p:txBody>
      </p:sp>
      <p:cxnSp>
        <p:nvCxnSpPr>
          <p:cNvPr id="15" name="Conector recto de flecha 14"/>
          <p:cNvCxnSpPr>
            <a:stCxn id="14" idx="0"/>
          </p:cNvCxnSpPr>
          <p:nvPr/>
        </p:nvCxnSpPr>
        <p:spPr>
          <a:xfrm flipH="1" flipV="1">
            <a:off x="2884300" y="4092616"/>
            <a:ext cx="1307542" cy="8234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9 CuadroTexto"/>
          <p:cNvSpPr txBox="1"/>
          <p:nvPr/>
        </p:nvSpPr>
        <p:spPr>
          <a:xfrm>
            <a:off x="6972968" y="3483734"/>
            <a:ext cx="1602638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>
                <a:latin typeface="Arial" charset="0"/>
                <a:ea typeface="Arial" charset="0"/>
                <a:cs typeface="Arial" charset="0"/>
              </a:rPr>
              <a:t>Falta definir indice</a:t>
            </a:r>
          </a:p>
        </p:txBody>
      </p:sp>
      <p:cxnSp>
        <p:nvCxnSpPr>
          <p:cNvPr id="19" name="Conector recto de flecha 18"/>
          <p:cNvCxnSpPr>
            <a:stCxn id="16" idx="1"/>
            <a:endCxn id="13" idx="3"/>
          </p:cNvCxnSpPr>
          <p:nvPr/>
        </p:nvCxnSpPr>
        <p:spPr>
          <a:xfrm flipH="1" flipV="1">
            <a:off x="4764505" y="3667381"/>
            <a:ext cx="2208463" cy="1395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Calcular Promedio 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010093" y="3238280"/>
            <a:ext cx="7272670" cy="43513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1600" b="1" dirty="0" smtClean="0">
                <a:solidFill>
                  <a:schemeClr val="accent2">
                    <a:lumMod val="75000"/>
                  </a:schemeClr>
                </a:solidFill>
              </a:rPr>
              <a:t>//Muestra un arreglo</a:t>
            </a:r>
          </a:p>
          <a:p>
            <a:pPr>
              <a:lnSpc>
                <a:spcPct val="100000"/>
              </a:lnSpc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mostrarArreglo</a:t>
            </a:r>
            <a:r>
              <a:rPr lang="es-AR" sz="1500" b="1" dirty="0" smtClean="0">
                <a:solidFill>
                  <a:srgbClr val="000000"/>
                </a:solidFill>
              </a:rPr>
              <a:t>(</a:t>
            </a:r>
            <a:r>
              <a:rPr lang="es-AR" sz="1500" dirty="0" err="1" smtClean="0">
                <a:solidFill>
                  <a:srgbClr val="000000"/>
                </a:solidFill>
              </a:rPr>
              <a:t>numeroArreglo</a:t>
            </a:r>
            <a:r>
              <a:rPr lang="es-AR" sz="1500" b="1" dirty="0" smtClean="0">
                <a:solidFill>
                  <a:srgbClr val="000000"/>
                </a:solidFill>
              </a:rPr>
              <a:t>,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500" b="1" dirty="0" smtClean="0">
                <a:solidFill>
                  <a:srgbClr val="000000"/>
                </a:solidFill>
              </a:rPr>
              <a:t>)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Definir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indice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Como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Entero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Para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indice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00"/>
                </a:solidFill>
              </a:rPr>
              <a:t>=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A0522D"/>
                </a:solidFill>
              </a:rPr>
              <a:t>0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Hasta</a:t>
            </a:r>
            <a:r>
              <a:rPr lang="es-AR" sz="1500" dirty="0" smtClean="0">
                <a:solidFill>
                  <a:srgbClr val="000000"/>
                </a:solidFill>
              </a:rPr>
              <a:t> dimensionArreglo</a:t>
            </a:r>
            <a:r>
              <a:rPr lang="es-AR" sz="1500" b="1" dirty="0" smtClean="0">
                <a:solidFill>
                  <a:srgbClr val="000000"/>
                </a:solidFill>
              </a:rPr>
              <a:t>-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Con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Paso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Hacer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Sin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Saltar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 "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dirty="0" err="1" smtClean="0">
                <a:solidFill>
                  <a:srgbClr val="000000"/>
                </a:solidFill>
              </a:rPr>
              <a:t>numeroArreglo</a:t>
            </a:r>
            <a:r>
              <a:rPr lang="es-AR" sz="1500" b="1" dirty="0" smtClean="0">
                <a:solidFill>
                  <a:srgbClr val="000000"/>
                </a:solidFill>
              </a:rPr>
              <a:t>[</a:t>
            </a:r>
            <a:r>
              <a:rPr lang="es-AR" sz="1500" dirty="0" err="1" smtClean="0">
                <a:solidFill>
                  <a:srgbClr val="000000"/>
                </a:solidFill>
              </a:rPr>
              <a:t>indice</a:t>
            </a:r>
            <a:r>
              <a:rPr lang="es-AR" sz="1500" b="1" dirty="0" smtClean="0">
                <a:solidFill>
                  <a:srgbClr val="000000"/>
                </a:solidFill>
              </a:rPr>
              <a:t>]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FinPara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 "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100000"/>
              </a:lnSpc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endParaRPr lang="es-AR" sz="1500" b="1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40</a:t>
            </a:fld>
            <a:endParaRPr lang="es-ES_tradnl" dirty="0"/>
          </a:p>
        </p:txBody>
      </p:sp>
      <p:pic>
        <p:nvPicPr>
          <p:cNvPr id="6" name="5 Imagen" descr="promed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315"/>
            <a:ext cx="4884442" cy="1117965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Calcular Promedio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086100" y="4178595"/>
            <a:ext cx="5539563" cy="2154834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s-AR" sz="1600" b="1" dirty="0" smtClean="0">
                <a:solidFill>
                  <a:schemeClr val="accent2">
                    <a:lumMod val="75000"/>
                  </a:schemeClr>
                </a:solidFill>
              </a:rPr>
              <a:t>//Muestra un arreglo</a:t>
            </a:r>
          </a:p>
          <a:p>
            <a:pPr>
              <a:lnSpc>
                <a:spcPct val="100000"/>
              </a:lnSpc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mostrarArreglo</a:t>
            </a:r>
            <a:r>
              <a:rPr lang="es-AR" sz="1500" b="1" dirty="0" smtClean="0">
                <a:solidFill>
                  <a:srgbClr val="000000"/>
                </a:solidFill>
              </a:rPr>
              <a:t>(</a:t>
            </a:r>
            <a:r>
              <a:rPr lang="es-AR" sz="1500" dirty="0" err="1" smtClean="0">
                <a:solidFill>
                  <a:srgbClr val="000000"/>
                </a:solidFill>
              </a:rPr>
              <a:t>numeroArreglo</a:t>
            </a:r>
            <a:r>
              <a:rPr lang="es-AR" sz="1500" b="1" dirty="0" smtClean="0">
                <a:solidFill>
                  <a:srgbClr val="000000"/>
                </a:solidFill>
              </a:rPr>
              <a:t>,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500" b="1" dirty="0" smtClean="0">
                <a:solidFill>
                  <a:srgbClr val="000000"/>
                </a:solidFill>
              </a:rPr>
              <a:t>)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Definir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indice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Como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Entero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Para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indice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00"/>
                </a:solidFill>
              </a:rPr>
              <a:t>=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A0522D"/>
                </a:solidFill>
              </a:rPr>
              <a:t>0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Hasta</a:t>
            </a:r>
            <a:r>
              <a:rPr lang="es-AR" sz="1500" dirty="0" smtClean="0">
                <a:solidFill>
                  <a:srgbClr val="000000"/>
                </a:solidFill>
              </a:rPr>
              <a:t> dimensionArreglo</a:t>
            </a:r>
            <a:r>
              <a:rPr lang="es-AR" sz="1500" b="1" dirty="0" smtClean="0">
                <a:solidFill>
                  <a:srgbClr val="000000"/>
                </a:solidFill>
              </a:rPr>
              <a:t>-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Con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Paso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Hacer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Sin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Saltar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 "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dirty="0" err="1" smtClean="0">
                <a:solidFill>
                  <a:srgbClr val="000000"/>
                </a:solidFill>
              </a:rPr>
              <a:t>numeroArreglo</a:t>
            </a:r>
            <a:r>
              <a:rPr lang="es-AR" sz="1500" b="1" dirty="0" smtClean="0">
                <a:solidFill>
                  <a:srgbClr val="000000"/>
                </a:solidFill>
              </a:rPr>
              <a:t>[</a:t>
            </a:r>
            <a:r>
              <a:rPr lang="es-AR" sz="1500" dirty="0" err="1" smtClean="0">
                <a:solidFill>
                  <a:srgbClr val="000000"/>
                </a:solidFill>
              </a:rPr>
              <a:t>indice</a:t>
            </a:r>
            <a:r>
              <a:rPr lang="es-AR" sz="1500" b="1" dirty="0" smtClean="0">
                <a:solidFill>
                  <a:srgbClr val="000000"/>
                </a:solidFill>
              </a:rPr>
              <a:t>]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FinPara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00000"/>
              </a:lnSpc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 "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100000"/>
              </a:lnSpc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endParaRPr lang="es-AR" sz="1500" b="1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41</a:t>
            </a:fld>
            <a:endParaRPr lang="es-ES_tradnl" dirty="0"/>
          </a:p>
        </p:txBody>
      </p:sp>
      <p:pic>
        <p:nvPicPr>
          <p:cNvPr id="6" name="5 Imagen" descr="promed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2881" y="2421551"/>
            <a:ext cx="3021087" cy="691475"/>
          </a:xfrm>
          <a:prstGeom prst="rect">
            <a:avLst/>
          </a:prstGeom>
        </p:spPr>
      </p:pic>
      <p:sp>
        <p:nvSpPr>
          <p:cNvPr id="7" name="6 CuadroTexto"/>
          <p:cNvSpPr txBox="1"/>
          <p:nvPr/>
        </p:nvSpPr>
        <p:spPr>
          <a:xfrm>
            <a:off x="265812" y="2084825"/>
            <a:ext cx="596486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6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//Completa un arreglo con números aleatorios del 3 al 7</a:t>
            </a:r>
          </a:p>
          <a:p>
            <a:endParaRPr lang="es-AR" sz="1500" b="1" dirty="0" smtClean="0">
              <a:solidFill>
                <a:srgbClr val="00008B"/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AR" sz="15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SubAlgoritmo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cargarArreglo</a:t>
            </a:r>
            <a:r>
              <a:rPr lang="es-AR" sz="15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sz="15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numeroArreglo</a:t>
            </a:r>
            <a:r>
              <a:rPr lang="es-AR" sz="1500" b="1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sz="15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dimensionArreglo</a:t>
            </a:r>
            <a:r>
              <a:rPr lang="es-AR" sz="15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s-AR" sz="15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Definir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Como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Entero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s-AR" sz="15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Para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Hasta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dimensionArreglo</a:t>
            </a:r>
            <a:r>
              <a:rPr lang="es-AR" sz="15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-</a:t>
            </a:r>
            <a:r>
              <a:rPr lang="es-AR" sz="15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Con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Paso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Hacer</a:t>
            </a:r>
          </a:p>
          <a:p>
            <a:pPr lvl="2">
              <a:lnSpc>
                <a:spcPct val="150000"/>
              </a:lnSpc>
            </a:pPr>
            <a:r>
              <a:rPr lang="es-AR" sz="15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numeroArreglo</a:t>
            </a:r>
            <a:r>
              <a:rPr lang="es-AR" sz="15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s-AR" sz="15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5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]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500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ALEATORIO</a:t>
            </a:r>
            <a:r>
              <a:rPr lang="es-AR" sz="15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sz="15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s-AR" sz="15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sz="15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7</a:t>
            </a:r>
            <a:r>
              <a:rPr lang="es-AR" sz="15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s-AR" sz="15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FinPara</a:t>
            </a:r>
            <a:r>
              <a:rPr lang="es-AR" sz="15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s-AR" sz="15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FinSubAlgoritmo</a:t>
            </a:r>
            <a:endParaRPr lang="es-AR" sz="15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Calcula el promedio de un arreglo</a:t>
            </a:r>
            <a:endParaRPr lang="es-AR" sz="20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prome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obtenerPromedio</a:t>
            </a:r>
            <a:r>
              <a:rPr lang="es-AR" sz="2000" b="1" dirty="0" smtClean="0">
                <a:solidFill>
                  <a:srgbClr val="000000"/>
                </a:solidFill>
              </a:rPr>
              <a:t>(</a:t>
            </a:r>
            <a:r>
              <a:rPr lang="es-AR" sz="2000" dirty="0" err="1" smtClean="0">
                <a:solidFill>
                  <a:srgbClr val="000000"/>
                </a:solidFill>
              </a:rPr>
              <a:t>numArreglo</a:t>
            </a:r>
            <a:r>
              <a:rPr lang="es-AR" sz="2000" b="1" dirty="0" smtClean="0">
                <a:solidFill>
                  <a:srgbClr val="000000"/>
                </a:solidFill>
              </a:rPr>
              <a:t>,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dimArreglo</a:t>
            </a:r>
            <a:r>
              <a:rPr lang="es-AR" sz="2000" b="1" dirty="0" smtClean="0">
                <a:solidFill>
                  <a:srgbClr val="000000"/>
                </a:solidFill>
              </a:rPr>
              <a:t>)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indice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sumaTotal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A0522D"/>
                </a:solidFill>
              </a:rPr>
              <a:t>0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Para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indice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A0522D"/>
                </a:solidFill>
              </a:rPr>
              <a:t>0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hasta</a:t>
            </a:r>
            <a:r>
              <a:rPr lang="es-AR" sz="2000" dirty="0" smtClean="0">
                <a:solidFill>
                  <a:srgbClr val="000000"/>
                </a:solidFill>
              </a:rPr>
              <a:t> dimArreglo</a:t>
            </a:r>
            <a:r>
              <a:rPr lang="es-AR" sz="2000" b="1" dirty="0" smtClean="0">
                <a:solidFill>
                  <a:srgbClr val="000000"/>
                </a:solidFill>
              </a:rPr>
              <a:t>-</a:t>
            </a:r>
            <a:r>
              <a:rPr lang="es-AR" sz="2000" dirty="0" smtClean="0">
                <a:solidFill>
                  <a:srgbClr val="A0522D"/>
                </a:solidFill>
              </a:rPr>
              <a:t>1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Con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Paso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A0522D"/>
                </a:solidFill>
              </a:rPr>
              <a:t>1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Hacer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dirty="0" err="1" smtClean="0">
                <a:solidFill>
                  <a:srgbClr val="000000"/>
                </a:solidFill>
              </a:rPr>
              <a:t>sumaTotal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sumaTotal</a:t>
            </a:r>
            <a:r>
              <a:rPr lang="es-AR" b="1" dirty="0" err="1" smtClean="0">
                <a:solidFill>
                  <a:srgbClr val="000000"/>
                </a:solidFill>
              </a:rPr>
              <a:t>+</a:t>
            </a:r>
            <a:r>
              <a:rPr lang="es-AR" dirty="0" err="1" smtClean="0">
                <a:solidFill>
                  <a:srgbClr val="000000"/>
                </a:solidFill>
              </a:rPr>
              <a:t>numArreglo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dimArreglo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FinPara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prome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err="1" smtClean="0">
                <a:solidFill>
                  <a:srgbClr val="000000"/>
                </a:solidFill>
              </a:rPr>
              <a:t>sumaTotal</a:t>
            </a:r>
            <a:r>
              <a:rPr lang="es-AR" sz="2000" b="1" dirty="0" smtClean="0">
                <a:solidFill>
                  <a:srgbClr val="000000"/>
                </a:solidFill>
              </a:rPr>
              <a:t>/</a:t>
            </a:r>
            <a:r>
              <a:rPr lang="es-AR" sz="2000" dirty="0" err="1" smtClean="0">
                <a:solidFill>
                  <a:srgbClr val="000000"/>
                </a:solidFill>
              </a:rPr>
              <a:t>dimArreglo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Calcular Promedio - Errores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42</a:t>
            </a:fld>
            <a:endParaRPr lang="es-ES_tradnl" dirty="0"/>
          </a:p>
        </p:txBody>
      </p:sp>
      <p:pic>
        <p:nvPicPr>
          <p:cNvPr id="7" name="6 Imagen" descr="desaproba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0605" y="3408264"/>
            <a:ext cx="1109248" cy="955333"/>
          </a:xfrm>
          <a:prstGeom prst="rect">
            <a:avLst/>
          </a:prstGeom>
        </p:spPr>
      </p:pic>
      <p:pic>
        <p:nvPicPr>
          <p:cNvPr id="9" name="5 Imagen" descr="promedi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979" y="5393373"/>
            <a:ext cx="4012249" cy="918335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7 Marcador de contenido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Calcula el promedio de un arreglo</a:t>
            </a:r>
            <a:endParaRPr lang="es-AR" sz="20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prome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obtenerPromedio</a:t>
            </a:r>
            <a:r>
              <a:rPr lang="es-AR" sz="2000" b="1" dirty="0" smtClean="0">
                <a:solidFill>
                  <a:srgbClr val="000000"/>
                </a:solidFill>
              </a:rPr>
              <a:t>(</a:t>
            </a:r>
            <a:r>
              <a:rPr lang="es-AR" sz="2000" dirty="0" err="1" smtClean="0">
                <a:solidFill>
                  <a:srgbClr val="000000"/>
                </a:solidFill>
              </a:rPr>
              <a:t>numArreglo</a:t>
            </a:r>
            <a:r>
              <a:rPr lang="es-AR" sz="2000" b="1" dirty="0" smtClean="0">
                <a:solidFill>
                  <a:srgbClr val="000000"/>
                </a:solidFill>
              </a:rPr>
              <a:t>,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dimArreglo</a:t>
            </a:r>
            <a:r>
              <a:rPr lang="es-AR" sz="2000" b="1" dirty="0" smtClean="0">
                <a:solidFill>
                  <a:srgbClr val="000000"/>
                </a:solidFill>
              </a:rPr>
              <a:t>)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indice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sumaTotal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A0522D"/>
                </a:solidFill>
              </a:rPr>
              <a:t>0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Para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indice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A0522D"/>
                </a:solidFill>
              </a:rPr>
              <a:t>0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hasta</a:t>
            </a:r>
            <a:r>
              <a:rPr lang="es-AR" sz="2000" dirty="0" smtClean="0">
                <a:solidFill>
                  <a:srgbClr val="000000"/>
                </a:solidFill>
              </a:rPr>
              <a:t> dimArreglo</a:t>
            </a:r>
            <a:r>
              <a:rPr lang="es-AR" sz="2000" b="1" dirty="0" smtClean="0">
                <a:solidFill>
                  <a:srgbClr val="000000"/>
                </a:solidFill>
              </a:rPr>
              <a:t>-</a:t>
            </a:r>
            <a:r>
              <a:rPr lang="es-AR" sz="2000" dirty="0" smtClean="0">
                <a:solidFill>
                  <a:srgbClr val="A0522D"/>
                </a:solidFill>
              </a:rPr>
              <a:t>1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Con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Paso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A0522D"/>
                </a:solidFill>
              </a:rPr>
              <a:t>1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Hacer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dirty="0" err="1" smtClean="0">
                <a:solidFill>
                  <a:srgbClr val="000000"/>
                </a:solidFill>
              </a:rPr>
              <a:t>sumaTotal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sumaTotal</a:t>
            </a:r>
            <a:r>
              <a:rPr lang="es-AR" b="1" dirty="0" err="1" smtClean="0">
                <a:solidFill>
                  <a:srgbClr val="000000"/>
                </a:solidFill>
              </a:rPr>
              <a:t>+</a:t>
            </a:r>
            <a:r>
              <a:rPr lang="es-AR" dirty="0" err="1" smtClean="0">
                <a:solidFill>
                  <a:srgbClr val="000000"/>
                </a:solidFill>
              </a:rPr>
              <a:t>numArreglo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dimArreglo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FinPara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prome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err="1" smtClean="0">
                <a:solidFill>
                  <a:srgbClr val="000000"/>
                </a:solidFill>
              </a:rPr>
              <a:t>sumaTotal</a:t>
            </a:r>
            <a:r>
              <a:rPr lang="es-AR" sz="2000" b="1" dirty="0" smtClean="0">
                <a:solidFill>
                  <a:srgbClr val="000000"/>
                </a:solidFill>
              </a:rPr>
              <a:t>/</a:t>
            </a:r>
            <a:r>
              <a:rPr lang="es-AR" sz="2000" dirty="0" err="1" smtClean="0">
                <a:solidFill>
                  <a:srgbClr val="000000"/>
                </a:solidFill>
              </a:rPr>
              <a:t>dimArreglo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Calcular Promedio - Errores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43</a:t>
            </a:fld>
            <a:endParaRPr lang="es-ES_tradnl" dirty="0"/>
          </a:p>
        </p:txBody>
      </p:sp>
      <p:pic>
        <p:nvPicPr>
          <p:cNvPr id="6" name="5 Imagen" descr="promed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979" y="5393373"/>
            <a:ext cx="4012249" cy="918335"/>
          </a:xfrm>
          <a:prstGeom prst="rect">
            <a:avLst/>
          </a:prstGeom>
        </p:spPr>
      </p:pic>
      <p:pic>
        <p:nvPicPr>
          <p:cNvPr id="12" name="11 Imagen" descr="desaprob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102" y="3280547"/>
            <a:ext cx="1109248" cy="955333"/>
          </a:xfrm>
          <a:prstGeom prst="rect">
            <a:avLst/>
          </a:prstGeom>
        </p:spPr>
      </p:pic>
      <p:sp>
        <p:nvSpPr>
          <p:cNvPr id="14" name="Rectángulo redondeado 13"/>
          <p:cNvSpPr/>
          <p:nvPr/>
        </p:nvSpPr>
        <p:spPr>
          <a:xfrm>
            <a:off x="1087351" y="4582692"/>
            <a:ext cx="932493" cy="353623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9 CuadroTexto"/>
          <p:cNvSpPr txBox="1"/>
          <p:nvPr/>
        </p:nvSpPr>
        <p:spPr>
          <a:xfrm>
            <a:off x="1087351" y="5692808"/>
            <a:ext cx="1602638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>
                <a:latin typeface="Arial" charset="0"/>
                <a:ea typeface="Arial" charset="0"/>
                <a:cs typeface="Arial" charset="0"/>
              </a:rPr>
              <a:t>No define prome</a:t>
            </a:r>
          </a:p>
        </p:txBody>
      </p:sp>
      <p:cxnSp>
        <p:nvCxnSpPr>
          <p:cNvPr id="16" name="Conector recto de flecha 15"/>
          <p:cNvCxnSpPr>
            <a:stCxn id="20" idx="1"/>
            <a:endCxn id="21" idx="0"/>
          </p:cNvCxnSpPr>
          <p:nvPr/>
        </p:nvCxnSpPr>
        <p:spPr>
          <a:xfrm flipH="1">
            <a:off x="6382272" y="3678125"/>
            <a:ext cx="1000667" cy="2796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ángulo redondeado 16"/>
          <p:cNvSpPr/>
          <p:nvPr/>
        </p:nvSpPr>
        <p:spPr>
          <a:xfrm>
            <a:off x="1087351" y="3280547"/>
            <a:ext cx="1720167" cy="285085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9 CuadroTexto"/>
          <p:cNvSpPr txBox="1"/>
          <p:nvPr/>
        </p:nvSpPr>
        <p:spPr>
          <a:xfrm>
            <a:off x="5098067" y="2939626"/>
            <a:ext cx="1602638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>
                <a:latin typeface="Arial" charset="0"/>
                <a:ea typeface="Arial" charset="0"/>
                <a:cs typeface="Arial" charset="0"/>
              </a:rPr>
              <a:t>No define  sumaTotal</a:t>
            </a:r>
          </a:p>
        </p:txBody>
      </p:sp>
      <p:cxnSp>
        <p:nvCxnSpPr>
          <p:cNvPr id="19" name="Conector recto de flecha 18"/>
          <p:cNvCxnSpPr>
            <a:stCxn id="15" idx="0"/>
            <a:endCxn id="14" idx="2"/>
          </p:cNvCxnSpPr>
          <p:nvPr/>
        </p:nvCxnSpPr>
        <p:spPr>
          <a:xfrm flipH="1" flipV="1">
            <a:off x="1553598" y="4936315"/>
            <a:ext cx="335072" cy="7564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9 CuadroTexto"/>
          <p:cNvSpPr txBox="1"/>
          <p:nvPr/>
        </p:nvSpPr>
        <p:spPr>
          <a:xfrm>
            <a:off x="7382939" y="3216460"/>
            <a:ext cx="1602638" cy="92333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>
                <a:latin typeface="Arial" charset="0"/>
                <a:ea typeface="Arial" charset="0"/>
                <a:cs typeface="Arial" charset="0"/>
              </a:rPr>
              <a:t>No va dimArreglo va indice</a:t>
            </a:r>
          </a:p>
        </p:txBody>
      </p:sp>
      <p:sp>
        <p:nvSpPr>
          <p:cNvPr id="21" name="Rectángulo redondeado 20"/>
          <p:cNvSpPr/>
          <p:nvPr/>
        </p:nvSpPr>
        <p:spPr>
          <a:xfrm>
            <a:off x="5677975" y="3957739"/>
            <a:ext cx="1408593" cy="291946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22" name="Conector recto de flecha 21"/>
          <p:cNvCxnSpPr>
            <a:stCxn id="18" idx="1"/>
            <a:endCxn id="17" idx="3"/>
          </p:cNvCxnSpPr>
          <p:nvPr/>
        </p:nvCxnSpPr>
        <p:spPr>
          <a:xfrm flipH="1">
            <a:off x="2807518" y="3262792"/>
            <a:ext cx="2290549" cy="1602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Calcula el promedio de un arreglo</a:t>
            </a:r>
            <a:endParaRPr lang="es-AR" sz="20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prome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obtenerPromedio</a:t>
            </a:r>
            <a:r>
              <a:rPr lang="es-AR" sz="2000" b="1" dirty="0" smtClean="0">
                <a:solidFill>
                  <a:srgbClr val="000000"/>
                </a:solidFill>
              </a:rPr>
              <a:t>(</a:t>
            </a:r>
            <a:r>
              <a:rPr lang="es-AR" sz="2000" dirty="0" err="1" smtClean="0">
                <a:solidFill>
                  <a:srgbClr val="000000"/>
                </a:solidFill>
              </a:rPr>
              <a:t>numArreglo</a:t>
            </a:r>
            <a:r>
              <a:rPr lang="es-AR" sz="2000" b="1" dirty="0" smtClean="0">
                <a:solidFill>
                  <a:srgbClr val="000000"/>
                </a:solidFill>
              </a:rPr>
              <a:t>,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dimArreglo</a:t>
            </a:r>
            <a:r>
              <a:rPr lang="es-AR" sz="2000" b="1" dirty="0" smtClean="0">
                <a:solidFill>
                  <a:srgbClr val="000000"/>
                </a:solidFill>
              </a:rPr>
              <a:t>)</a:t>
            </a:r>
          </a:p>
          <a:p>
            <a:pPr lvl="1">
              <a:buNone/>
            </a:pP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prome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Real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sumaTotal</a:t>
            </a:r>
            <a:r>
              <a:rPr lang="es-AR" sz="2000" b="1" dirty="0" smtClean="0">
                <a:solidFill>
                  <a:srgbClr val="000000"/>
                </a:solidFill>
              </a:rPr>
              <a:t>,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indice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buNone/>
            </a:pP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sumaTotal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A0522D"/>
                </a:solidFill>
              </a:rPr>
              <a:t>0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Para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indice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A0522D"/>
                </a:solidFill>
              </a:rPr>
              <a:t>0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hasta</a:t>
            </a:r>
            <a:r>
              <a:rPr lang="es-AR" sz="2000" dirty="0" smtClean="0">
                <a:solidFill>
                  <a:srgbClr val="000000"/>
                </a:solidFill>
              </a:rPr>
              <a:t> dimArreglo</a:t>
            </a:r>
            <a:r>
              <a:rPr lang="es-AR" sz="2000" b="1" dirty="0" smtClean="0">
                <a:solidFill>
                  <a:srgbClr val="000000"/>
                </a:solidFill>
              </a:rPr>
              <a:t>-</a:t>
            </a:r>
            <a:r>
              <a:rPr lang="es-AR" sz="2000" dirty="0" smtClean="0">
                <a:solidFill>
                  <a:srgbClr val="A0522D"/>
                </a:solidFill>
              </a:rPr>
              <a:t>1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Con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Paso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A0522D"/>
                </a:solidFill>
              </a:rPr>
              <a:t>1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Hacer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dirty="0" err="1" smtClean="0">
                <a:solidFill>
                  <a:srgbClr val="000000"/>
                </a:solidFill>
              </a:rPr>
              <a:t>sumaTotal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sumaTotal</a:t>
            </a:r>
            <a:r>
              <a:rPr lang="es-AR" b="1" dirty="0" err="1" smtClean="0">
                <a:solidFill>
                  <a:srgbClr val="000000"/>
                </a:solidFill>
              </a:rPr>
              <a:t>+</a:t>
            </a:r>
            <a:r>
              <a:rPr lang="es-AR" dirty="0" err="1" smtClean="0">
                <a:solidFill>
                  <a:srgbClr val="000000"/>
                </a:solidFill>
              </a:rPr>
              <a:t>numArreglo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FinPara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prome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err="1" smtClean="0">
                <a:solidFill>
                  <a:srgbClr val="000000"/>
                </a:solidFill>
              </a:rPr>
              <a:t>sumaTotal</a:t>
            </a:r>
            <a:r>
              <a:rPr lang="es-AR" sz="2000" b="1" dirty="0" smtClean="0">
                <a:solidFill>
                  <a:srgbClr val="000000"/>
                </a:solidFill>
              </a:rPr>
              <a:t>/</a:t>
            </a:r>
            <a:r>
              <a:rPr lang="es-AR" sz="2000" dirty="0" err="1" smtClean="0">
                <a:solidFill>
                  <a:srgbClr val="000000"/>
                </a:solidFill>
              </a:rPr>
              <a:t>dimArreglo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Calcular Promedio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44</a:t>
            </a:fld>
            <a:endParaRPr lang="es-ES_tradnl" dirty="0"/>
          </a:p>
        </p:txBody>
      </p:sp>
      <p:pic>
        <p:nvPicPr>
          <p:cNvPr id="7" name="5 Imagen" descr="promed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979" y="5393373"/>
            <a:ext cx="4012249" cy="918335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5 Imagen" descr="promed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979" y="5393373"/>
            <a:ext cx="4012249" cy="918335"/>
          </a:xfrm>
          <a:prstGeom prst="rect">
            <a:avLst/>
          </a:prstGeom>
        </p:spPr>
      </p:pic>
      <p:sp>
        <p:nvSpPr>
          <p:cNvPr id="8" name="7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Calcula el promedio de un arreglo</a:t>
            </a:r>
            <a:endParaRPr lang="es-AR" sz="20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prome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obtenerPromedio</a:t>
            </a:r>
            <a:r>
              <a:rPr lang="es-AR" sz="2000" b="1" dirty="0" smtClean="0">
                <a:solidFill>
                  <a:srgbClr val="000000"/>
                </a:solidFill>
              </a:rPr>
              <a:t>(</a:t>
            </a:r>
            <a:r>
              <a:rPr lang="es-AR" sz="2000" dirty="0" err="1" smtClean="0">
                <a:solidFill>
                  <a:srgbClr val="000000"/>
                </a:solidFill>
              </a:rPr>
              <a:t>numArreglo</a:t>
            </a:r>
            <a:r>
              <a:rPr lang="es-AR" sz="2000" b="1" dirty="0" smtClean="0">
                <a:solidFill>
                  <a:srgbClr val="000000"/>
                </a:solidFill>
              </a:rPr>
              <a:t>,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dimArreglo</a:t>
            </a:r>
            <a:r>
              <a:rPr lang="es-AR" sz="2000" b="1" dirty="0" smtClean="0">
                <a:solidFill>
                  <a:srgbClr val="000000"/>
                </a:solidFill>
              </a:rPr>
              <a:t>)</a:t>
            </a:r>
          </a:p>
          <a:p>
            <a:pPr lvl="1">
              <a:buNone/>
            </a:pP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prome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Real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sumaTotal</a:t>
            </a:r>
            <a:r>
              <a:rPr lang="es-AR" sz="2000" b="1" dirty="0" smtClean="0">
                <a:solidFill>
                  <a:srgbClr val="000000"/>
                </a:solidFill>
              </a:rPr>
              <a:t>,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indice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buNone/>
            </a:pP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sumaTotal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A0522D"/>
                </a:solidFill>
              </a:rPr>
              <a:t>0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Para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indice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A0522D"/>
                </a:solidFill>
              </a:rPr>
              <a:t>0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hasta</a:t>
            </a:r>
            <a:r>
              <a:rPr lang="es-AR" sz="2000" dirty="0" smtClean="0">
                <a:solidFill>
                  <a:srgbClr val="000000"/>
                </a:solidFill>
              </a:rPr>
              <a:t> dimArreglo</a:t>
            </a:r>
            <a:r>
              <a:rPr lang="es-AR" sz="2000" b="1" dirty="0" smtClean="0">
                <a:solidFill>
                  <a:srgbClr val="000000"/>
                </a:solidFill>
              </a:rPr>
              <a:t>-</a:t>
            </a:r>
            <a:r>
              <a:rPr lang="es-AR" sz="2000" dirty="0" smtClean="0">
                <a:solidFill>
                  <a:srgbClr val="A0522D"/>
                </a:solidFill>
              </a:rPr>
              <a:t>1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Con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Paso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A0522D"/>
                </a:solidFill>
              </a:rPr>
              <a:t>1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Hacer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dirty="0" err="1" smtClean="0">
                <a:solidFill>
                  <a:srgbClr val="000000"/>
                </a:solidFill>
              </a:rPr>
              <a:t>sumaTotal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sumaTotal</a:t>
            </a:r>
            <a:r>
              <a:rPr lang="es-AR" b="1" dirty="0" err="1" smtClean="0">
                <a:solidFill>
                  <a:srgbClr val="000000"/>
                </a:solidFill>
              </a:rPr>
              <a:t>+</a:t>
            </a:r>
            <a:r>
              <a:rPr lang="es-AR" dirty="0" err="1" smtClean="0">
                <a:solidFill>
                  <a:srgbClr val="000000"/>
                </a:solidFill>
              </a:rPr>
              <a:t>numArreglo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FinPara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prome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err="1" smtClean="0">
                <a:solidFill>
                  <a:srgbClr val="000000"/>
                </a:solidFill>
              </a:rPr>
              <a:t>sumaTotal</a:t>
            </a:r>
            <a:r>
              <a:rPr lang="es-AR" sz="2000" b="1" dirty="0" smtClean="0">
                <a:solidFill>
                  <a:srgbClr val="000000"/>
                </a:solidFill>
              </a:rPr>
              <a:t>/</a:t>
            </a:r>
            <a:r>
              <a:rPr lang="es-AR" sz="2000" dirty="0" err="1" smtClean="0">
                <a:solidFill>
                  <a:srgbClr val="000000"/>
                </a:solidFill>
              </a:rPr>
              <a:t>dimArreglo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Calcular Promedio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45</a:t>
            </a:fld>
            <a:endParaRPr lang="es-ES_tradn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60787" y="2303463"/>
            <a:ext cx="5238750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Sumar Tres Arreglos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/>
              <a:t>Hacer la suma de tres arreglos y dejarlo en otro arreglo</a:t>
            </a:r>
          </a:p>
          <a:p>
            <a:r>
              <a:rPr lang="es-AR" dirty="0" smtClean="0"/>
              <a:t>La dimensión de los arreglos es solicitada al usuario</a:t>
            </a:r>
          </a:p>
          <a:p>
            <a:r>
              <a:rPr lang="es-AR" dirty="0" smtClean="0"/>
              <a:t>Los dos arreglos son cargados al azar</a:t>
            </a:r>
          </a:p>
          <a:p>
            <a:endParaRPr lang="es-AR" dirty="0" smtClean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46</a:t>
            </a:fld>
            <a:endParaRPr lang="es-ES_tradnl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Sumar Tres Arreglos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Calcula la suma de tres arreglos</a:t>
            </a:r>
          </a:p>
          <a:p>
            <a:pPr>
              <a:buNone/>
            </a:pPr>
            <a:endParaRPr lang="es-AR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2100" b="1" dirty="0" smtClean="0">
                <a:solidFill>
                  <a:srgbClr val="00008B"/>
                </a:solidFill>
              </a:rPr>
              <a:t>Algoritmo</a:t>
            </a:r>
            <a:r>
              <a:rPr lang="es-AR" sz="2100" dirty="0" smtClean="0">
                <a:solidFill>
                  <a:srgbClr val="000000"/>
                </a:solidFill>
              </a:rPr>
              <a:t> Promedio3Arreglos </a:t>
            </a:r>
          </a:p>
          <a:p>
            <a:pPr lvl="1">
              <a:buNone/>
            </a:pPr>
            <a:r>
              <a:rPr lang="es-AR" sz="2100" b="1" dirty="0" smtClean="0">
                <a:solidFill>
                  <a:srgbClr val="00008B"/>
                </a:solidFill>
              </a:rPr>
              <a:t>Definir</a:t>
            </a:r>
            <a:r>
              <a:rPr lang="es-AR" sz="2100" dirty="0" smtClean="0">
                <a:solidFill>
                  <a:srgbClr val="000000"/>
                </a:solidFill>
              </a:rPr>
              <a:t> arreglo1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arreglo2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arreglo3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err="1" smtClean="0">
                <a:solidFill>
                  <a:srgbClr val="000000"/>
                </a:solidFill>
              </a:rPr>
              <a:t>dim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b="1" dirty="0" smtClean="0">
                <a:solidFill>
                  <a:srgbClr val="00008B"/>
                </a:solidFill>
              </a:rPr>
              <a:t>Como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b="1" dirty="0" smtClean="0">
                <a:solidFill>
                  <a:srgbClr val="00008B"/>
                </a:solidFill>
              </a:rPr>
              <a:t>Entero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b="1" dirty="0" smtClean="0">
                <a:solidFill>
                  <a:srgbClr val="00008B"/>
                </a:solidFill>
              </a:rPr>
              <a:t>Escribir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smtClean="0">
                <a:solidFill>
                  <a:srgbClr val="FF0000"/>
                </a:solidFill>
              </a:rPr>
              <a:t>"Ingrese la </a:t>
            </a:r>
            <a:r>
              <a:rPr lang="es-AR" sz="2100" dirty="0" err="1" smtClean="0">
                <a:solidFill>
                  <a:srgbClr val="FF0000"/>
                </a:solidFill>
              </a:rPr>
              <a:t>dimension</a:t>
            </a:r>
            <a:r>
              <a:rPr lang="es-AR" sz="2100" dirty="0" smtClean="0">
                <a:solidFill>
                  <a:srgbClr val="FF0000"/>
                </a:solidFill>
              </a:rPr>
              <a:t> del arreglo: "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b="1" dirty="0" smtClean="0">
                <a:solidFill>
                  <a:srgbClr val="00008B"/>
                </a:solidFill>
              </a:rPr>
              <a:t>Leer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err="1" smtClean="0">
                <a:solidFill>
                  <a:srgbClr val="000000"/>
                </a:solidFill>
              </a:rPr>
              <a:t>dim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2100" dirty="0" smtClean="0">
                <a:solidFill>
                  <a:srgbClr val="000000"/>
                </a:solidFill>
              </a:rPr>
              <a:t> arreglo1</a:t>
            </a:r>
            <a:r>
              <a:rPr lang="es-AR" sz="2100" b="1" dirty="0" smtClean="0">
                <a:solidFill>
                  <a:srgbClr val="000000"/>
                </a:solidFill>
              </a:rPr>
              <a:t>[</a:t>
            </a:r>
            <a:r>
              <a:rPr lang="es-AR" sz="2100" dirty="0" err="1" smtClean="0">
                <a:solidFill>
                  <a:srgbClr val="000000"/>
                </a:solidFill>
              </a:rPr>
              <a:t>dim</a:t>
            </a:r>
            <a:r>
              <a:rPr lang="es-AR" sz="2100" b="1" dirty="0" smtClean="0">
                <a:solidFill>
                  <a:srgbClr val="000000"/>
                </a:solidFill>
              </a:rPr>
              <a:t>],</a:t>
            </a:r>
            <a:r>
              <a:rPr lang="es-AR" sz="2100" dirty="0" smtClean="0">
                <a:solidFill>
                  <a:srgbClr val="000000"/>
                </a:solidFill>
              </a:rPr>
              <a:t> arreglo2</a:t>
            </a:r>
            <a:r>
              <a:rPr lang="es-AR" sz="2100" b="1" dirty="0" smtClean="0">
                <a:solidFill>
                  <a:srgbClr val="000000"/>
                </a:solidFill>
              </a:rPr>
              <a:t>[</a:t>
            </a:r>
            <a:r>
              <a:rPr lang="es-AR" sz="2100" dirty="0" err="1" smtClean="0">
                <a:solidFill>
                  <a:srgbClr val="000000"/>
                </a:solidFill>
              </a:rPr>
              <a:t>dim</a:t>
            </a:r>
            <a:r>
              <a:rPr lang="es-AR" sz="2100" b="1" dirty="0" smtClean="0">
                <a:solidFill>
                  <a:srgbClr val="000000"/>
                </a:solidFill>
              </a:rPr>
              <a:t>],</a:t>
            </a:r>
            <a:r>
              <a:rPr lang="es-AR" sz="2100" dirty="0" smtClean="0">
                <a:solidFill>
                  <a:srgbClr val="000000"/>
                </a:solidFill>
              </a:rPr>
              <a:t> arreglo3</a:t>
            </a:r>
            <a:r>
              <a:rPr lang="es-AR" sz="2100" b="1" dirty="0" smtClean="0">
                <a:solidFill>
                  <a:srgbClr val="000000"/>
                </a:solidFill>
              </a:rPr>
              <a:t>[</a:t>
            </a:r>
            <a:r>
              <a:rPr lang="es-AR" sz="2100" dirty="0" err="1" smtClean="0">
                <a:solidFill>
                  <a:srgbClr val="000000"/>
                </a:solidFill>
              </a:rPr>
              <a:t>dim</a:t>
            </a:r>
            <a:r>
              <a:rPr lang="es-AR" sz="2100" b="1" dirty="0" smtClean="0">
                <a:solidFill>
                  <a:srgbClr val="000000"/>
                </a:solidFill>
              </a:rPr>
              <a:t>]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dirty="0" err="1" smtClean="0">
                <a:solidFill>
                  <a:srgbClr val="000000"/>
                </a:solidFill>
              </a:rPr>
              <a:t>cargarArreglo</a:t>
            </a:r>
            <a:r>
              <a:rPr lang="es-AR" sz="2100" b="1" dirty="0" smtClean="0">
                <a:solidFill>
                  <a:srgbClr val="000000"/>
                </a:solidFill>
              </a:rPr>
              <a:t>(</a:t>
            </a:r>
            <a:r>
              <a:rPr lang="es-AR" sz="2100" dirty="0" smtClean="0">
                <a:solidFill>
                  <a:srgbClr val="000000"/>
                </a:solidFill>
              </a:rPr>
              <a:t>arreglo1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err="1" smtClean="0">
                <a:solidFill>
                  <a:srgbClr val="000000"/>
                </a:solidFill>
              </a:rPr>
              <a:t>dim</a:t>
            </a:r>
            <a:r>
              <a:rPr lang="es-AR" sz="2100" b="1" dirty="0" smtClean="0">
                <a:solidFill>
                  <a:srgbClr val="000000"/>
                </a:solidFill>
              </a:rPr>
              <a:t>)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dirty="0" err="1" smtClean="0">
                <a:solidFill>
                  <a:srgbClr val="000000"/>
                </a:solidFill>
              </a:rPr>
              <a:t>cargarArreglo</a:t>
            </a:r>
            <a:r>
              <a:rPr lang="es-AR" sz="2100" b="1" dirty="0" smtClean="0">
                <a:solidFill>
                  <a:srgbClr val="000000"/>
                </a:solidFill>
              </a:rPr>
              <a:t>(</a:t>
            </a:r>
            <a:r>
              <a:rPr lang="es-AR" sz="2100" dirty="0" smtClean="0">
                <a:solidFill>
                  <a:srgbClr val="000000"/>
                </a:solidFill>
              </a:rPr>
              <a:t>arreglo2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err="1" smtClean="0">
                <a:solidFill>
                  <a:srgbClr val="000000"/>
                </a:solidFill>
              </a:rPr>
              <a:t>dim</a:t>
            </a:r>
            <a:r>
              <a:rPr lang="es-AR" sz="2100" b="1" dirty="0" smtClean="0">
                <a:solidFill>
                  <a:srgbClr val="000000"/>
                </a:solidFill>
              </a:rPr>
              <a:t>)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dirty="0" err="1" smtClean="0">
                <a:solidFill>
                  <a:srgbClr val="000000"/>
                </a:solidFill>
              </a:rPr>
              <a:t>sumarArreglos</a:t>
            </a:r>
            <a:r>
              <a:rPr lang="es-AR" sz="2100" b="1" dirty="0" smtClean="0">
                <a:solidFill>
                  <a:srgbClr val="000000"/>
                </a:solidFill>
              </a:rPr>
              <a:t>(</a:t>
            </a:r>
            <a:r>
              <a:rPr lang="es-AR" sz="2100" dirty="0" smtClean="0">
                <a:solidFill>
                  <a:srgbClr val="000000"/>
                </a:solidFill>
              </a:rPr>
              <a:t>arreglo1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arreglo2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arreglo3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err="1" smtClean="0">
                <a:solidFill>
                  <a:srgbClr val="000000"/>
                </a:solidFill>
              </a:rPr>
              <a:t>dim</a:t>
            </a:r>
            <a:r>
              <a:rPr lang="es-AR" sz="2100" b="1" dirty="0" smtClean="0">
                <a:solidFill>
                  <a:srgbClr val="000000"/>
                </a:solidFill>
              </a:rPr>
              <a:t>)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dirty="0" err="1" smtClean="0">
                <a:solidFill>
                  <a:srgbClr val="000000"/>
                </a:solidFill>
              </a:rPr>
              <a:t>mostrarArreglo</a:t>
            </a:r>
            <a:r>
              <a:rPr lang="es-AR" sz="2100" b="1" dirty="0" smtClean="0">
                <a:solidFill>
                  <a:srgbClr val="000000"/>
                </a:solidFill>
              </a:rPr>
              <a:t>(</a:t>
            </a:r>
            <a:r>
              <a:rPr lang="es-AR" sz="2100" dirty="0" smtClean="0">
                <a:solidFill>
                  <a:srgbClr val="000000"/>
                </a:solidFill>
              </a:rPr>
              <a:t>arreglo1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err="1" smtClean="0">
                <a:solidFill>
                  <a:srgbClr val="000000"/>
                </a:solidFill>
              </a:rPr>
              <a:t>dim</a:t>
            </a:r>
            <a:r>
              <a:rPr lang="es-AR" sz="2100" b="1" dirty="0" smtClean="0">
                <a:solidFill>
                  <a:srgbClr val="000000"/>
                </a:solidFill>
              </a:rPr>
              <a:t>)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dirty="0" err="1" smtClean="0">
                <a:solidFill>
                  <a:srgbClr val="000000"/>
                </a:solidFill>
              </a:rPr>
              <a:t>mostrarArreglo</a:t>
            </a:r>
            <a:r>
              <a:rPr lang="es-AR" sz="2100" b="1" dirty="0" smtClean="0">
                <a:solidFill>
                  <a:srgbClr val="000000"/>
                </a:solidFill>
              </a:rPr>
              <a:t>(</a:t>
            </a:r>
            <a:r>
              <a:rPr lang="es-AR" sz="2100" dirty="0" smtClean="0">
                <a:solidFill>
                  <a:srgbClr val="000000"/>
                </a:solidFill>
              </a:rPr>
              <a:t>arreglo2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err="1" smtClean="0">
                <a:solidFill>
                  <a:srgbClr val="000000"/>
                </a:solidFill>
              </a:rPr>
              <a:t>dim</a:t>
            </a:r>
            <a:r>
              <a:rPr lang="es-AR" sz="2100" b="1" dirty="0" smtClean="0">
                <a:solidFill>
                  <a:srgbClr val="000000"/>
                </a:solidFill>
              </a:rPr>
              <a:t>)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b="1" dirty="0" smtClean="0">
                <a:solidFill>
                  <a:srgbClr val="00008B"/>
                </a:solidFill>
              </a:rPr>
              <a:t>Escribir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smtClean="0">
                <a:solidFill>
                  <a:srgbClr val="FF0000"/>
                </a:solidFill>
              </a:rPr>
              <a:t>"La suma de los arreglos es:"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dirty="0" err="1" smtClean="0">
                <a:solidFill>
                  <a:srgbClr val="000000"/>
                </a:solidFill>
              </a:rPr>
              <a:t>mostrarArreglo</a:t>
            </a:r>
            <a:r>
              <a:rPr lang="es-AR" sz="2100" b="1" dirty="0" smtClean="0">
                <a:solidFill>
                  <a:srgbClr val="000000"/>
                </a:solidFill>
              </a:rPr>
              <a:t>(</a:t>
            </a:r>
            <a:r>
              <a:rPr lang="es-AR" sz="2100" dirty="0" smtClean="0">
                <a:solidFill>
                  <a:srgbClr val="000000"/>
                </a:solidFill>
              </a:rPr>
              <a:t>arreglo3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err="1" smtClean="0">
                <a:solidFill>
                  <a:srgbClr val="000000"/>
                </a:solidFill>
              </a:rPr>
              <a:t>dim</a:t>
            </a:r>
            <a:r>
              <a:rPr lang="es-AR" sz="2100" b="1" dirty="0" smtClean="0">
                <a:solidFill>
                  <a:srgbClr val="000000"/>
                </a:solidFill>
              </a:rPr>
              <a:t>)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500" b="1" dirty="0" err="1" smtClean="0">
                <a:solidFill>
                  <a:srgbClr val="00008B"/>
                </a:solidFill>
              </a:rPr>
              <a:t>FinAlgoritmo</a:t>
            </a:r>
            <a:endParaRPr lang="es-AR" sz="2500" dirty="0" smtClean="0">
              <a:solidFill>
                <a:srgbClr val="000000"/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47</a:t>
            </a:fld>
            <a:endParaRPr lang="es-ES_tradnl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Sumar Tres Arreglos - Errores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50184" y="2120315"/>
            <a:ext cx="6101759" cy="2816037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Carga un arreglo con números al azar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cargarArreglo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000000"/>
                </a:solidFill>
              </a:rPr>
              <a:t>arreglo</a:t>
            </a:r>
            <a:r>
              <a:rPr lang="es-AR" sz="1800" b="1" dirty="0" smtClean="0">
                <a:solidFill>
                  <a:srgbClr val="000000"/>
                </a:solidFill>
              </a:rPr>
              <a:t>,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dim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dim</a:t>
            </a:r>
            <a:r>
              <a:rPr lang="es-AR" sz="1800" b="1" dirty="0" smtClean="0">
                <a:solidFill>
                  <a:srgbClr val="000000"/>
                </a:solidFill>
              </a:rPr>
              <a:t>-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arreglo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dim</a:t>
            </a:r>
            <a:r>
              <a:rPr lang="es-AR" sz="1800" b="1" dirty="0" smtClean="0">
                <a:solidFill>
                  <a:srgbClr val="000000"/>
                </a:solidFill>
              </a:rPr>
              <a:t>]=</a:t>
            </a:r>
            <a:r>
              <a:rPr lang="es-AR" sz="1800" dirty="0" smtClean="0">
                <a:solidFill>
                  <a:srgbClr val="00008B"/>
                </a:solidFill>
              </a:rPr>
              <a:t>azar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A0522D"/>
                </a:solidFill>
              </a:rPr>
              <a:t>100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48</a:t>
            </a:fld>
            <a:endParaRPr lang="es-ES_tradnl" dirty="0"/>
          </a:p>
        </p:txBody>
      </p:sp>
      <p:sp>
        <p:nvSpPr>
          <p:cNvPr id="6" name="2 Marcador de contenido"/>
          <p:cNvSpPr txBox="1">
            <a:spLocks/>
          </p:cNvSpPr>
          <p:nvPr/>
        </p:nvSpPr>
        <p:spPr>
          <a:xfrm>
            <a:off x="2551814" y="4221126"/>
            <a:ext cx="6592186" cy="2213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AR" sz="1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Arial" charset="0"/>
                <a:cs typeface="Arial" pitchFamily="34" charset="0"/>
              </a:rPr>
              <a:t>// Suma dos arreglos y el resultado</a:t>
            </a:r>
            <a:r>
              <a:rPr kumimoji="0" lang="es-AR" sz="1800" b="1" i="0" u="none" strike="noStrike" kern="1200" cap="none" spc="0" normalizeH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Arial" charset="0"/>
                <a:cs typeface="Arial" pitchFamily="34" charset="0"/>
              </a:rPr>
              <a:t> lo pone en otro arreglo</a:t>
            </a:r>
            <a:endParaRPr kumimoji="0" lang="es-AR" sz="1800" b="1" i="0" u="none" strike="noStrike" kern="1200" cap="none" spc="0" normalizeH="0" baseline="0" noProof="0" dirty="0" smtClean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Arial" pitchFamily="34" charset="0"/>
              <a:ea typeface="Arial" charset="0"/>
              <a:cs typeface="Arial" pitchFamily="34" charset="0"/>
            </a:endParaRP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err="1" smtClean="0">
                <a:solidFill>
                  <a:srgbClr val="00008B"/>
                </a:solidFill>
              </a:rPr>
              <a:t>SubAlgoritmo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sumarArreglos</a:t>
            </a:r>
            <a:r>
              <a:rPr lang="es-AR" b="1" dirty="0" smtClean="0">
                <a:solidFill>
                  <a:srgbClr val="000000"/>
                </a:solidFill>
              </a:rPr>
              <a:t>(</a:t>
            </a:r>
            <a:r>
              <a:rPr lang="es-AR" dirty="0" smtClean="0">
                <a:solidFill>
                  <a:srgbClr val="000000"/>
                </a:solidFill>
              </a:rPr>
              <a:t>arreglo1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arreglo2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arreglo3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dim</a:t>
            </a:r>
            <a:r>
              <a:rPr lang="es-AR" b="1" dirty="0" smtClean="0">
                <a:solidFill>
                  <a:srgbClr val="000000"/>
                </a:solidFill>
              </a:rPr>
              <a:t>)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smtClean="0">
                <a:solidFill>
                  <a:srgbClr val="00008B"/>
                </a:solidFill>
              </a:rPr>
              <a:t>Definir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Como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Entero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smtClean="0">
                <a:solidFill>
                  <a:srgbClr val="00008B"/>
                </a:solidFill>
              </a:rPr>
              <a:t>Para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A0522D"/>
                </a:solidFill>
              </a:rPr>
              <a:t>0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hasta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dim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Con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Paso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smtClean="0">
                <a:solidFill>
                  <a:srgbClr val="A0522D"/>
                </a:solidFill>
              </a:rPr>
              <a:t>1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Hacer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685800" lvl="1" indent="-228600">
              <a:lnSpc>
                <a:spcPct val="50000"/>
              </a:lnSpc>
              <a:spcBef>
                <a:spcPts val="1200"/>
              </a:spcBef>
            </a:pPr>
            <a:r>
              <a:rPr lang="es-AR" dirty="0" smtClean="0">
                <a:solidFill>
                  <a:srgbClr val="000000"/>
                </a:solidFill>
              </a:rPr>
              <a:t>arreglo3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000000"/>
                </a:solidFill>
              </a:rPr>
              <a:t> arreglo1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00"/>
                </a:solidFill>
              </a:rPr>
              <a:t>+</a:t>
            </a:r>
            <a:r>
              <a:rPr lang="es-AR" dirty="0" smtClean="0">
                <a:solidFill>
                  <a:srgbClr val="000000"/>
                </a:solidFill>
              </a:rPr>
              <a:t> arreglo3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err="1" smtClean="0">
                <a:solidFill>
                  <a:srgbClr val="00008B"/>
                </a:solidFill>
              </a:rPr>
              <a:t>FinPara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endParaRPr kumimoji="0" lang="es-AR" sz="1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6 Imagen" descr="desaproba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102" y="2120315"/>
            <a:ext cx="1109248" cy="95533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 </a:t>
            </a:r>
            <a:br>
              <a:rPr lang="es-ES_tradnl" b="1" dirty="0" smtClean="0"/>
            </a:br>
            <a:r>
              <a:rPr lang="es-ES_tradnl" sz="2800" i="1" dirty="0" smtClean="0"/>
              <a:t>Iteración / Repetición 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</a:t>
            </a:fld>
            <a:endParaRPr lang="es-ES_tradnl" dirty="0"/>
          </a:p>
        </p:txBody>
      </p:sp>
      <p:grpSp>
        <p:nvGrpSpPr>
          <p:cNvPr id="13" name="12 Grupo"/>
          <p:cNvGrpSpPr/>
          <p:nvPr/>
        </p:nvGrpSpPr>
        <p:grpSpPr>
          <a:xfrm>
            <a:off x="686194" y="2219063"/>
            <a:ext cx="7310552" cy="3839879"/>
            <a:chOff x="686194" y="2219063"/>
            <a:chExt cx="7310552" cy="3839879"/>
          </a:xfrm>
        </p:grpSpPr>
        <p:pic>
          <p:nvPicPr>
            <p:cNvPr id="7" name="Shape 241"/>
            <p:cNvPicPr/>
            <p:nvPr/>
          </p:nvPicPr>
          <p:blipFill>
            <a:blip r:embed="rId2"/>
            <a:stretch/>
          </p:blipFill>
          <p:spPr>
            <a:xfrm>
              <a:off x="686194" y="2219063"/>
              <a:ext cx="7310552" cy="3839879"/>
            </a:xfrm>
            <a:prstGeom prst="rect">
              <a:avLst/>
            </a:prstGeom>
            <a:ln>
              <a:noFill/>
            </a:ln>
          </p:spPr>
        </p:pic>
        <p:sp>
          <p:nvSpPr>
            <p:cNvPr id="8" name="CustomShape 2"/>
            <p:cNvSpPr/>
            <p:nvPr/>
          </p:nvSpPr>
          <p:spPr>
            <a:xfrm>
              <a:off x="1421007" y="4506662"/>
              <a:ext cx="1245961" cy="607230"/>
            </a:xfrm>
            <a:prstGeom prst="rect">
              <a:avLst/>
            </a:prstGeom>
            <a:solidFill>
              <a:srgbClr val="FCFBF4"/>
            </a:solidFill>
            <a:ln w="9360"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83880" tIns="42120" rIns="83880" bIns="42120"/>
            <a:lstStyle/>
            <a:p>
              <a:pPr algn="ctr">
                <a:lnSpc>
                  <a:spcPct val="100000"/>
                </a:lnSpc>
              </a:pPr>
              <a:r>
                <a:rPr lang="es-AR" sz="18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respuesta = no</a:t>
              </a:r>
              <a:endPara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" name="CustomShape 3"/>
            <p:cNvSpPr/>
            <p:nvPr/>
          </p:nvSpPr>
          <p:spPr>
            <a:xfrm>
              <a:off x="3508543" y="2219063"/>
              <a:ext cx="1965266" cy="758404"/>
            </a:xfrm>
            <a:prstGeom prst="rect">
              <a:avLst/>
            </a:prstGeom>
            <a:solidFill>
              <a:srgbClr val="FCFBF4"/>
            </a:solidFill>
            <a:ln w="9360"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83880" tIns="42120" rIns="83880" bIns="42120"/>
            <a:lstStyle/>
            <a:p>
              <a:pPr algn="ctr">
                <a:lnSpc>
                  <a:spcPct val="100000"/>
                </a:lnSpc>
              </a:pPr>
              <a:r>
                <a:rPr lang="es-AR" sz="18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preguntar “ya llegamos?”</a:t>
              </a:r>
              <a:endPara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" name="CustomShape 4"/>
            <p:cNvSpPr/>
            <p:nvPr/>
          </p:nvSpPr>
          <p:spPr>
            <a:xfrm>
              <a:off x="6151066" y="4479074"/>
              <a:ext cx="1648856" cy="607230"/>
            </a:xfrm>
            <a:prstGeom prst="rect">
              <a:avLst/>
            </a:prstGeom>
            <a:solidFill>
              <a:srgbClr val="FCFBF4"/>
            </a:solidFill>
            <a:ln w="9360"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83880" tIns="42120" rIns="83880" bIns="42120"/>
            <a:lstStyle/>
            <a:p>
              <a:pPr algn="ctr">
                <a:lnSpc>
                  <a:spcPct val="100000"/>
                </a:lnSpc>
              </a:pPr>
              <a:r>
                <a:rPr lang="es-AR" sz="18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Imprimir “Llegamos!”</a:t>
              </a:r>
              <a:endPara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1" name="CustomShape 5"/>
            <p:cNvSpPr/>
            <p:nvPr/>
          </p:nvSpPr>
          <p:spPr>
            <a:xfrm>
              <a:off x="4133611" y="4811826"/>
              <a:ext cx="1399842" cy="462812"/>
            </a:xfrm>
            <a:prstGeom prst="rect">
              <a:avLst/>
            </a:prstGeom>
            <a:solidFill>
              <a:srgbClr val="FCFBF4"/>
            </a:solidFill>
            <a:ln w="9360"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83880" tIns="42120" rIns="83880" bIns="42120"/>
            <a:lstStyle/>
            <a:p>
              <a:pPr algn="ctr">
                <a:lnSpc>
                  <a:spcPct val="100000"/>
                </a:lnSpc>
              </a:pPr>
              <a:r>
                <a:rPr lang="es-AR" sz="14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¿respuesta = no?</a:t>
              </a:r>
              <a:endParaRPr lang="es-AR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  <p:sp>
        <p:nvSpPr>
          <p:cNvPr id="12" name="CustomShape 6"/>
          <p:cNvSpPr/>
          <p:nvPr/>
        </p:nvSpPr>
        <p:spPr>
          <a:xfrm>
            <a:off x="0" y="6303861"/>
            <a:ext cx="9143967" cy="2074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r">
              <a:lnSpc>
                <a:spcPct val="100000"/>
              </a:lnSpc>
            </a:pP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Extraído de: "Barry, P., &amp;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Griffiths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 D. (2009). Head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First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Programming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 A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Learner's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Guide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to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Programming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Using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the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Python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Language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 " </a:t>
            </a:r>
            <a:r>
              <a:rPr lang="es-AR" sz="1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O'Reilly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Media, Inc."."</a:t>
            </a:r>
            <a:endParaRPr lang="es-AR" sz="1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50184" y="2120315"/>
            <a:ext cx="6101759" cy="2816037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Carga un arreglo con números al azar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cargarArreglo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000000"/>
                </a:solidFill>
              </a:rPr>
              <a:t>arreglo</a:t>
            </a:r>
            <a:r>
              <a:rPr lang="es-AR" sz="1800" b="1" dirty="0" smtClean="0">
                <a:solidFill>
                  <a:srgbClr val="000000"/>
                </a:solidFill>
              </a:rPr>
              <a:t>,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dim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dim</a:t>
            </a:r>
            <a:r>
              <a:rPr lang="es-AR" sz="1800" b="1" dirty="0" smtClean="0">
                <a:solidFill>
                  <a:srgbClr val="000000"/>
                </a:solidFill>
              </a:rPr>
              <a:t>-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arreglo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dim</a:t>
            </a:r>
            <a:r>
              <a:rPr lang="es-AR" sz="1800" b="1" dirty="0" smtClean="0">
                <a:solidFill>
                  <a:srgbClr val="000000"/>
                </a:solidFill>
              </a:rPr>
              <a:t>]=</a:t>
            </a:r>
            <a:r>
              <a:rPr lang="es-AR" sz="1800" dirty="0" smtClean="0">
                <a:solidFill>
                  <a:srgbClr val="00008B"/>
                </a:solidFill>
              </a:rPr>
              <a:t>azar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A0522D"/>
                </a:solidFill>
              </a:rPr>
              <a:t>100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6" name="2 Marcador de contenido"/>
          <p:cNvSpPr txBox="1">
            <a:spLocks/>
          </p:cNvSpPr>
          <p:nvPr/>
        </p:nvSpPr>
        <p:spPr>
          <a:xfrm>
            <a:off x="2551814" y="4221126"/>
            <a:ext cx="6592186" cy="2213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AR" sz="1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Arial" charset="0"/>
                <a:cs typeface="Arial" pitchFamily="34" charset="0"/>
              </a:rPr>
              <a:t>// Suma dos arreglos y el resultado</a:t>
            </a:r>
            <a:r>
              <a:rPr kumimoji="0" lang="es-AR" sz="1800" b="1" i="0" u="none" strike="noStrike" kern="1200" cap="none" spc="0" normalizeH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Arial" charset="0"/>
                <a:cs typeface="Arial" pitchFamily="34" charset="0"/>
              </a:rPr>
              <a:t> lo pone en otro arreglo</a:t>
            </a:r>
            <a:endParaRPr kumimoji="0" lang="es-AR" sz="1800" b="1" i="0" u="none" strike="noStrike" kern="1200" cap="none" spc="0" normalizeH="0" baseline="0" noProof="0" dirty="0" smtClean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Arial" pitchFamily="34" charset="0"/>
              <a:ea typeface="Arial" charset="0"/>
              <a:cs typeface="Arial" pitchFamily="34" charset="0"/>
            </a:endParaRP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err="1" smtClean="0">
                <a:solidFill>
                  <a:srgbClr val="00008B"/>
                </a:solidFill>
              </a:rPr>
              <a:t>SubAlgoritmo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sumarArreglos</a:t>
            </a:r>
            <a:r>
              <a:rPr lang="es-AR" b="1" dirty="0" smtClean="0">
                <a:solidFill>
                  <a:srgbClr val="000000"/>
                </a:solidFill>
              </a:rPr>
              <a:t>(</a:t>
            </a:r>
            <a:r>
              <a:rPr lang="es-AR" dirty="0" smtClean="0">
                <a:solidFill>
                  <a:srgbClr val="000000"/>
                </a:solidFill>
              </a:rPr>
              <a:t>arreglo1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arreglo2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arreglo3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dim</a:t>
            </a:r>
            <a:r>
              <a:rPr lang="es-AR" b="1" dirty="0" smtClean="0">
                <a:solidFill>
                  <a:srgbClr val="000000"/>
                </a:solidFill>
              </a:rPr>
              <a:t>)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smtClean="0">
                <a:solidFill>
                  <a:srgbClr val="00008B"/>
                </a:solidFill>
              </a:rPr>
              <a:t>Definir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Como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Entero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smtClean="0">
                <a:solidFill>
                  <a:srgbClr val="00008B"/>
                </a:solidFill>
              </a:rPr>
              <a:t>Para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A0522D"/>
                </a:solidFill>
              </a:rPr>
              <a:t>0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hasta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dim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Con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Paso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smtClean="0">
                <a:solidFill>
                  <a:srgbClr val="A0522D"/>
                </a:solidFill>
              </a:rPr>
              <a:t>1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Hacer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685800" lvl="1" indent="-228600">
              <a:lnSpc>
                <a:spcPct val="50000"/>
              </a:lnSpc>
              <a:spcBef>
                <a:spcPts val="1200"/>
              </a:spcBef>
            </a:pPr>
            <a:r>
              <a:rPr lang="es-AR" dirty="0" smtClean="0">
                <a:solidFill>
                  <a:srgbClr val="000000"/>
                </a:solidFill>
              </a:rPr>
              <a:t>arreglo3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000000"/>
                </a:solidFill>
              </a:rPr>
              <a:t> arreglo1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00"/>
                </a:solidFill>
              </a:rPr>
              <a:t>+</a:t>
            </a:r>
            <a:r>
              <a:rPr lang="es-AR" dirty="0" smtClean="0">
                <a:solidFill>
                  <a:srgbClr val="000000"/>
                </a:solidFill>
              </a:rPr>
              <a:t> arreglo3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err="1" smtClean="0">
                <a:solidFill>
                  <a:srgbClr val="00008B"/>
                </a:solidFill>
              </a:rPr>
              <a:t>FinPara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endParaRPr kumimoji="0" lang="es-AR" sz="1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Sumar Tres Arreglos - Errores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49</a:t>
            </a:fld>
            <a:endParaRPr lang="es-ES_tradnl" dirty="0"/>
          </a:p>
        </p:txBody>
      </p:sp>
      <p:sp>
        <p:nvSpPr>
          <p:cNvPr id="24" name="9 CuadroTexto"/>
          <p:cNvSpPr txBox="1"/>
          <p:nvPr/>
        </p:nvSpPr>
        <p:spPr>
          <a:xfrm>
            <a:off x="4425288" y="6156667"/>
            <a:ext cx="1602638" cy="36933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>
                <a:latin typeface="Arial" charset="0"/>
                <a:ea typeface="Arial" charset="0"/>
                <a:cs typeface="Arial" charset="0"/>
              </a:rPr>
              <a:t>Es dim-1</a:t>
            </a:r>
          </a:p>
        </p:txBody>
      </p:sp>
      <p:sp>
        <p:nvSpPr>
          <p:cNvPr id="25" name="9 CuadroTexto"/>
          <p:cNvSpPr txBox="1"/>
          <p:nvPr/>
        </p:nvSpPr>
        <p:spPr>
          <a:xfrm>
            <a:off x="7449541" y="5634820"/>
            <a:ext cx="1602638" cy="92333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>
                <a:latin typeface="Arial" charset="0"/>
                <a:ea typeface="Arial" charset="0"/>
                <a:cs typeface="Arial" charset="0"/>
              </a:rPr>
              <a:t>No es arreglo3 es arreglo2</a:t>
            </a:r>
          </a:p>
        </p:txBody>
      </p:sp>
      <p:sp>
        <p:nvSpPr>
          <p:cNvPr id="26" name="9 CuadroTexto"/>
          <p:cNvSpPr txBox="1"/>
          <p:nvPr/>
        </p:nvSpPr>
        <p:spPr>
          <a:xfrm>
            <a:off x="226735" y="4580102"/>
            <a:ext cx="1602638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>
                <a:latin typeface="Arial" charset="0"/>
                <a:ea typeface="Arial" charset="0"/>
                <a:cs typeface="Arial" charset="0"/>
              </a:rPr>
              <a:t>No define indice</a:t>
            </a:r>
          </a:p>
        </p:txBody>
      </p:sp>
      <p:sp>
        <p:nvSpPr>
          <p:cNvPr id="27" name="9 CuadroTexto"/>
          <p:cNvSpPr txBox="1"/>
          <p:nvPr/>
        </p:nvSpPr>
        <p:spPr>
          <a:xfrm>
            <a:off x="3656053" y="3405452"/>
            <a:ext cx="1602638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>
                <a:latin typeface="Arial" charset="0"/>
                <a:ea typeface="Arial" charset="0"/>
                <a:cs typeface="Arial" charset="0"/>
              </a:rPr>
              <a:t>No va dim</a:t>
            </a:r>
          </a:p>
          <a:p>
            <a:pPr algn="ctr"/>
            <a:r>
              <a:rPr lang="es-AR" b="1" dirty="0" smtClean="0">
                <a:latin typeface="Arial" charset="0"/>
                <a:ea typeface="Arial" charset="0"/>
                <a:cs typeface="Arial" charset="0"/>
              </a:rPr>
              <a:t>va </a:t>
            </a:r>
            <a:r>
              <a:rPr lang="es-AR" b="1" dirty="0">
                <a:latin typeface="Arial" charset="0"/>
                <a:ea typeface="Arial" charset="0"/>
                <a:cs typeface="Arial" charset="0"/>
              </a:rPr>
              <a:t>indice</a:t>
            </a:r>
          </a:p>
        </p:txBody>
      </p:sp>
      <p:sp>
        <p:nvSpPr>
          <p:cNvPr id="28" name="Rectángulo redondeado 27"/>
          <p:cNvSpPr/>
          <p:nvPr/>
        </p:nvSpPr>
        <p:spPr>
          <a:xfrm>
            <a:off x="1228916" y="2861662"/>
            <a:ext cx="897782" cy="266400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9" name="Rectángulo redondeado 28"/>
          <p:cNvSpPr/>
          <p:nvPr/>
        </p:nvSpPr>
        <p:spPr>
          <a:xfrm>
            <a:off x="1813331" y="3151743"/>
            <a:ext cx="657153" cy="265225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0" name="Rectángulo redondeado 29"/>
          <p:cNvSpPr/>
          <p:nvPr/>
        </p:nvSpPr>
        <p:spPr>
          <a:xfrm>
            <a:off x="6457520" y="5341491"/>
            <a:ext cx="996708" cy="253908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1" name="Rectángulo redondeado 30"/>
          <p:cNvSpPr/>
          <p:nvPr/>
        </p:nvSpPr>
        <p:spPr>
          <a:xfrm>
            <a:off x="4457372" y="5043445"/>
            <a:ext cx="509686" cy="282004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32" name="Conector recto de flecha 31"/>
          <p:cNvCxnSpPr>
            <a:stCxn id="26" idx="0"/>
          </p:cNvCxnSpPr>
          <p:nvPr/>
        </p:nvCxnSpPr>
        <p:spPr>
          <a:xfrm flipV="1">
            <a:off x="1028054" y="3149192"/>
            <a:ext cx="367609" cy="1430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/>
          <p:cNvCxnSpPr>
            <a:stCxn id="24" idx="0"/>
            <a:endCxn id="31" idx="2"/>
          </p:cNvCxnSpPr>
          <p:nvPr/>
        </p:nvCxnSpPr>
        <p:spPr>
          <a:xfrm flipH="1" flipV="1">
            <a:off x="4712215" y="5325449"/>
            <a:ext cx="514392" cy="8312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de flecha 33"/>
          <p:cNvCxnSpPr>
            <a:endCxn id="30" idx="2"/>
          </p:cNvCxnSpPr>
          <p:nvPr/>
        </p:nvCxnSpPr>
        <p:spPr>
          <a:xfrm flipH="1" flipV="1">
            <a:off x="6955874" y="5595399"/>
            <a:ext cx="450228" cy="5117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/>
          <p:cNvCxnSpPr>
            <a:stCxn id="27" idx="1"/>
            <a:endCxn id="29" idx="3"/>
          </p:cNvCxnSpPr>
          <p:nvPr/>
        </p:nvCxnSpPr>
        <p:spPr>
          <a:xfrm flipH="1" flipV="1">
            <a:off x="2470484" y="3284356"/>
            <a:ext cx="1185569" cy="4442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6 Imagen" descr="desaproba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102" y="2120315"/>
            <a:ext cx="1109248" cy="955333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Sumar Tres Arreglos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50185" y="2120315"/>
            <a:ext cx="5155462" cy="2816037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Carga un arreglo con números al azar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cargarArreglo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000000"/>
                </a:solidFill>
              </a:rPr>
              <a:t>arreglo</a:t>
            </a:r>
            <a:r>
              <a:rPr lang="es-AR" sz="1800" b="1" dirty="0" smtClean="0">
                <a:solidFill>
                  <a:srgbClr val="000000"/>
                </a:solidFill>
              </a:rPr>
              <a:t>,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dim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Definir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Entero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dim</a:t>
            </a:r>
            <a:r>
              <a:rPr lang="es-AR" sz="1800" b="1" dirty="0" smtClean="0">
                <a:solidFill>
                  <a:srgbClr val="000000"/>
                </a:solidFill>
              </a:rPr>
              <a:t>-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arreglo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]=</a:t>
            </a:r>
            <a:r>
              <a:rPr lang="es-AR" sz="1800" dirty="0" smtClean="0">
                <a:solidFill>
                  <a:srgbClr val="00008B"/>
                </a:solidFill>
              </a:rPr>
              <a:t>azar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A0522D"/>
                </a:solidFill>
              </a:rPr>
              <a:t>100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50</a:t>
            </a:fld>
            <a:endParaRPr lang="es-ES_tradnl" dirty="0"/>
          </a:p>
        </p:txBody>
      </p:sp>
      <p:sp>
        <p:nvSpPr>
          <p:cNvPr id="6" name="2 Marcador de contenido"/>
          <p:cNvSpPr txBox="1">
            <a:spLocks/>
          </p:cNvSpPr>
          <p:nvPr/>
        </p:nvSpPr>
        <p:spPr>
          <a:xfrm>
            <a:off x="2551814" y="4221126"/>
            <a:ext cx="6592186" cy="2213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AR" sz="1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Arial" charset="0"/>
                <a:cs typeface="Arial" pitchFamily="34" charset="0"/>
              </a:rPr>
              <a:t>// Suma dos arreglos y el resultado</a:t>
            </a:r>
            <a:r>
              <a:rPr kumimoji="0" lang="es-AR" sz="1800" b="1" i="0" u="none" strike="noStrike" kern="1200" cap="none" spc="0" normalizeH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Arial" charset="0"/>
                <a:cs typeface="Arial" pitchFamily="34" charset="0"/>
              </a:rPr>
              <a:t> lo pone en otro arreglo</a:t>
            </a:r>
            <a:endParaRPr kumimoji="0" lang="es-AR" sz="1800" b="1" i="0" u="none" strike="noStrike" kern="1200" cap="none" spc="0" normalizeH="0" baseline="0" noProof="0" dirty="0" smtClean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Arial" pitchFamily="34" charset="0"/>
              <a:ea typeface="Arial" charset="0"/>
              <a:cs typeface="Arial" pitchFamily="34" charset="0"/>
            </a:endParaRP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err="1" smtClean="0">
                <a:solidFill>
                  <a:srgbClr val="00008B"/>
                </a:solidFill>
              </a:rPr>
              <a:t>SubAlgoritmo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sumarArreglos</a:t>
            </a:r>
            <a:r>
              <a:rPr lang="es-AR" b="1" dirty="0" smtClean="0">
                <a:solidFill>
                  <a:srgbClr val="000000"/>
                </a:solidFill>
              </a:rPr>
              <a:t>(</a:t>
            </a:r>
            <a:r>
              <a:rPr lang="es-AR" dirty="0" smtClean="0">
                <a:solidFill>
                  <a:srgbClr val="000000"/>
                </a:solidFill>
              </a:rPr>
              <a:t>arreglo1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arreglo2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arreglo3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dim</a:t>
            </a:r>
            <a:r>
              <a:rPr lang="es-AR" b="1" dirty="0" smtClean="0">
                <a:solidFill>
                  <a:srgbClr val="000000"/>
                </a:solidFill>
              </a:rPr>
              <a:t>)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smtClean="0">
                <a:solidFill>
                  <a:srgbClr val="00008B"/>
                </a:solidFill>
              </a:rPr>
              <a:t>Definir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Como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Entero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smtClean="0">
                <a:solidFill>
                  <a:srgbClr val="00008B"/>
                </a:solidFill>
              </a:rPr>
              <a:t>Para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A0522D"/>
                </a:solidFill>
              </a:rPr>
              <a:t>0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hasta</a:t>
            </a:r>
            <a:r>
              <a:rPr lang="es-AR" dirty="0" smtClean="0">
                <a:solidFill>
                  <a:srgbClr val="000000"/>
                </a:solidFill>
              </a:rPr>
              <a:t> dim</a:t>
            </a:r>
            <a:r>
              <a:rPr lang="es-AR" b="1" dirty="0" smtClean="0">
                <a:solidFill>
                  <a:srgbClr val="000000"/>
                </a:solidFill>
              </a:rPr>
              <a:t>-</a:t>
            </a:r>
            <a:r>
              <a:rPr lang="es-AR" dirty="0" smtClean="0">
                <a:solidFill>
                  <a:srgbClr val="A0522D"/>
                </a:solidFill>
              </a:rPr>
              <a:t>1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Con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Paso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smtClean="0">
                <a:solidFill>
                  <a:srgbClr val="A0522D"/>
                </a:solidFill>
              </a:rPr>
              <a:t>1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Hacer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685800" lvl="1" indent="-228600">
              <a:lnSpc>
                <a:spcPct val="50000"/>
              </a:lnSpc>
              <a:spcBef>
                <a:spcPts val="1200"/>
              </a:spcBef>
            </a:pPr>
            <a:r>
              <a:rPr lang="es-AR" dirty="0" smtClean="0">
                <a:solidFill>
                  <a:srgbClr val="000000"/>
                </a:solidFill>
              </a:rPr>
              <a:t>arreglo3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000000"/>
                </a:solidFill>
              </a:rPr>
              <a:t> arreglo1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00"/>
                </a:solidFill>
              </a:rPr>
              <a:t>+</a:t>
            </a:r>
            <a:r>
              <a:rPr lang="es-AR" dirty="0" smtClean="0">
                <a:solidFill>
                  <a:srgbClr val="000000"/>
                </a:solidFill>
              </a:rPr>
              <a:t> arreglo2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indice</a:t>
            </a:r>
            <a:r>
              <a:rPr lang="es-AR" b="1" dirty="0" smtClean="0">
                <a:solidFill>
                  <a:srgbClr val="000000"/>
                </a:solidFill>
              </a:rPr>
              <a:t>]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err="1" smtClean="0">
                <a:solidFill>
                  <a:srgbClr val="00008B"/>
                </a:solidFill>
              </a:rPr>
              <a:t>FinPara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marL="228600" lvl="0" indent="-228600">
              <a:lnSpc>
                <a:spcPct val="50000"/>
              </a:lnSpc>
              <a:spcBef>
                <a:spcPts val="1200"/>
              </a:spcBef>
            </a:pPr>
            <a:r>
              <a:rPr lang="es-AR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endParaRPr kumimoji="0" lang="es-AR" sz="1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Sumar Tres Arreglos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50185" y="2120315"/>
            <a:ext cx="5155462" cy="2816037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Muestra los elementos de un arreglo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mostrarArreglo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000000"/>
                </a:solidFill>
              </a:rPr>
              <a:t>arreglo</a:t>
            </a:r>
            <a:r>
              <a:rPr lang="es-AR" sz="1800" b="1" dirty="0" smtClean="0">
                <a:solidFill>
                  <a:srgbClr val="000000"/>
                </a:solidFill>
              </a:rPr>
              <a:t>,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dim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Definir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Entero</a:t>
            </a:r>
            <a:endParaRPr lang="es-AR" sz="18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dim</a:t>
            </a:r>
            <a:r>
              <a:rPr lang="es-AR" sz="1800" b="1" dirty="0" smtClean="0">
                <a:solidFill>
                  <a:srgbClr val="000000"/>
                </a:solidFill>
              </a:rPr>
              <a:t>-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</a:p>
          <a:p>
            <a:pPr lvl="1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Escribir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Sin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Saltar</a:t>
            </a:r>
            <a:r>
              <a:rPr lang="es-AR" sz="1800" dirty="0" smtClean="0">
                <a:solidFill>
                  <a:srgbClr val="000000"/>
                </a:solidFill>
              </a:rPr>
              <a:t> arreglo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]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 "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Escribir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""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51</a:t>
            </a:fld>
            <a:endParaRPr lang="es-ES_tradnl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Sumar Tres Arreglos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50185" y="2120315"/>
            <a:ext cx="5155462" cy="2816037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Muestra los elementos de un arreglo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mostrarArreglo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000000"/>
                </a:solidFill>
              </a:rPr>
              <a:t>arreglo</a:t>
            </a:r>
            <a:r>
              <a:rPr lang="es-AR" sz="1800" b="1" dirty="0" smtClean="0">
                <a:solidFill>
                  <a:srgbClr val="000000"/>
                </a:solidFill>
              </a:rPr>
              <a:t>,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dim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Definir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Entero</a:t>
            </a:r>
            <a:endParaRPr lang="es-AR" sz="18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dim</a:t>
            </a:r>
            <a:r>
              <a:rPr lang="es-AR" sz="1800" b="1" dirty="0" smtClean="0">
                <a:solidFill>
                  <a:srgbClr val="000000"/>
                </a:solidFill>
              </a:rPr>
              <a:t>-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</a:p>
          <a:p>
            <a:pPr lvl="1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Escribir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Sin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Saltar</a:t>
            </a:r>
            <a:r>
              <a:rPr lang="es-AR" sz="1800" dirty="0" smtClean="0">
                <a:solidFill>
                  <a:srgbClr val="000000"/>
                </a:solidFill>
              </a:rPr>
              <a:t> arreglo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]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 "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Escribir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""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FinSubAlgoritmo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52</a:t>
            </a:fld>
            <a:endParaRPr lang="es-ES_tradn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41184" y="2760035"/>
            <a:ext cx="5238750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Personas en una Disco 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sz="2400" dirty="0" smtClean="0"/>
              <a:t>Para tener control de la gente que hay en una disco el gerente quiere saber cuantas personas de diferentes edades han entrado. </a:t>
            </a:r>
          </a:p>
          <a:p>
            <a:r>
              <a:rPr lang="es-ES" sz="2400" dirty="0" smtClean="0"/>
              <a:t>No se han permitido la entrada a menores de 18 ni mayores de 40. Para la carga de los datos se usa la función </a:t>
            </a:r>
            <a:r>
              <a:rPr lang="es-AR" sz="2400" dirty="0" smtClean="0"/>
              <a:t>aleatorio  (use la función aleatorio(</a:t>
            </a:r>
            <a:r>
              <a:rPr lang="es-AR" sz="2400" dirty="0" err="1" smtClean="0"/>
              <a:t>menorValor,mayorValor</a:t>
            </a:r>
            <a:r>
              <a:rPr lang="es-AR" sz="2400" dirty="0" smtClean="0"/>
              <a:t>), es decir aleatorio(19,40))</a:t>
            </a:r>
            <a:endParaRPr lang="es-ES" sz="2400" dirty="0" smtClean="0"/>
          </a:p>
          <a:p>
            <a:r>
              <a:rPr lang="es-ES" sz="2400" dirty="0" smtClean="0"/>
              <a:t>Se sabe que la cantidad total de personas dentro del local es de 270</a:t>
            </a:r>
          </a:p>
          <a:p>
            <a:r>
              <a:rPr lang="es-AR" sz="2400" dirty="0" smtClean="0"/>
              <a:t>Se quiere saber: </a:t>
            </a:r>
            <a:r>
              <a:rPr lang="es-AR" dirty="0" smtClean="0"/>
              <a:t>	</a:t>
            </a:r>
          </a:p>
          <a:p>
            <a:pPr lvl="1"/>
            <a:r>
              <a:rPr lang="es-AR" dirty="0" smtClean="0"/>
              <a:t>Cuántas personas son menores de 21 años</a:t>
            </a:r>
          </a:p>
          <a:p>
            <a:pPr lvl="1"/>
            <a:r>
              <a:rPr lang="es-AR" dirty="0" smtClean="0"/>
              <a:t>Cuántas personas mayores o igual a 21 años</a:t>
            </a:r>
          </a:p>
          <a:p>
            <a:pPr lvl="1"/>
            <a:r>
              <a:rPr lang="es-AR" dirty="0" smtClean="0"/>
              <a:t>Cuántas personas en total</a:t>
            </a:r>
            <a:endParaRPr lang="es-ES" dirty="0" smtClean="0"/>
          </a:p>
          <a:p>
            <a:endParaRPr lang="es-ES" dirty="0" smtClean="0"/>
          </a:p>
          <a:p>
            <a:endParaRPr lang="es-AR" dirty="0" smtClean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53</a:t>
            </a:fld>
            <a:endParaRPr lang="es-ES_tradnl" dirty="0"/>
          </a:p>
        </p:txBody>
      </p:sp>
      <p:pic>
        <p:nvPicPr>
          <p:cNvPr id="6" name="5 Imagen" descr="bolich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4774019"/>
            <a:ext cx="1937192" cy="1245338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Personas en una Disco 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40242" y="2160000"/>
            <a:ext cx="8175108" cy="4351338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Indica la cantidad de menores y de mayores de 21 años que hay en la disco</a:t>
            </a:r>
            <a:endParaRPr lang="es-AR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2100" b="1" dirty="0" smtClean="0">
                <a:solidFill>
                  <a:srgbClr val="00008B"/>
                </a:solidFill>
              </a:rPr>
              <a:t>Algoritmo</a:t>
            </a:r>
            <a:r>
              <a:rPr lang="es-AR" sz="2100" dirty="0" smtClean="0">
                <a:solidFill>
                  <a:srgbClr val="000000"/>
                </a:solidFill>
              </a:rPr>
              <a:t> Disco </a:t>
            </a:r>
          </a:p>
          <a:p>
            <a:pPr lvl="1">
              <a:buNone/>
            </a:pPr>
            <a:r>
              <a:rPr lang="es-AR" sz="2100" b="1" dirty="0" smtClean="0">
                <a:solidFill>
                  <a:srgbClr val="00008B"/>
                </a:solidFill>
              </a:rPr>
              <a:t>Definir</a:t>
            </a:r>
            <a:r>
              <a:rPr lang="es-AR" sz="2100" dirty="0" smtClean="0">
                <a:solidFill>
                  <a:srgbClr val="000000"/>
                </a:solidFill>
              </a:rPr>
              <a:t> personas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menores21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mayores21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capacidad </a:t>
            </a:r>
            <a:r>
              <a:rPr lang="es-AR" sz="2100" b="1" dirty="0" smtClean="0">
                <a:solidFill>
                  <a:srgbClr val="00008B"/>
                </a:solidFill>
              </a:rPr>
              <a:t>Como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b="1" dirty="0" smtClean="0">
                <a:solidFill>
                  <a:srgbClr val="00008B"/>
                </a:solidFill>
              </a:rPr>
              <a:t>Entero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b="1" dirty="0" smtClean="0">
                <a:solidFill>
                  <a:srgbClr val="00008B"/>
                </a:solidFill>
              </a:rPr>
              <a:t>Definir</a:t>
            </a:r>
            <a:r>
              <a:rPr lang="es-AR" sz="2100" dirty="0" smtClean="0">
                <a:solidFill>
                  <a:srgbClr val="000000"/>
                </a:solidFill>
              </a:rPr>
              <a:t> edad </a:t>
            </a:r>
            <a:r>
              <a:rPr lang="es-AR" sz="2100" b="1" dirty="0" smtClean="0">
                <a:solidFill>
                  <a:srgbClr val="00008B"/>
                </a:solidFill>
              </a:rPr>
              <a:t>Como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b="1" dirty="0" smtClean="0">
                <a:solidFill>
                  <a:srgbClr val="00008B"/>
                </a:solidFill>
              </a:rPr>
              <a:t>Texto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dirty="0" smtClean="0">
                <a:solidFill>
                  <a:srgbClr val="000000"/>
                </a:solidFill>
              </a:rPr>
              <a:t>capacidad </a:t>
            </a:r>
            <a:r>
              <a:rPr lang="es-AR" sz="2100" b="1" dirty="0" smtClean="0">
                <a:solidFill>
                  <a:srgbClr val="000000"/>
                </a:solidFill>
              </a:rPr>
              <a:t>=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smtClean="0">
                <a:solidFill>
                  <a:srgbClr val="A0522D"/>
                </a:solidFill>
              </a:rPr>
              <a:t>270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2100" dirty="0" smtClean="0">
                <a:solidFill>
                  <a:srgbClr val="000000"/>
                </a:solidFill>
              </a:rPr>
              <a:t> personas</a:t>
            </a:r>
            <a:r>
              <a:rPr lang="es-AR" sz="2100" b="1" dirty="0" smtClean="0">
                <a:solidFill>
                  <a:srgbClr val="000000"/>
                </a:solidFill>
              </a:rPr>
              <a:t>[</a:t>
            </a:r>
            <a:r>
              <a:rPr lang="es-AR" sz="2100" dirty="0" smtClean="0">
                <a:solidFill>
                  <a:srgbClr val="000000"/>
                </a:solidFill>
              </a:rPr>
              <a:t>capacidad</a:t>
            </a:r>
            <a:r>
              <a:rPr lang="es-AR" sz="2100" b="1" dirty="0" smtClean="0">
                <a:solidFill>
                  <a:srgbClr val="000000"/>
                </a:solidFill>
              </a:rPr>
              <a:t>]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dirty="0" err="1" smtClean="0">
                <a:solidFill>
                  <a:srgbClr val="000000"/>
                </a:solidFill>
              </a:rPr>
              <a:t>completarBoliche</a:t>
            </a:r>
            <a:r>
              <a:rPr lang="es-AR" sz="2100" b="1" dirty="0" smtClean="0">
                <a:solidFill>
                  <a:srgbClr val="000000"/>
                </a:solidFill>
              </a:rPr>
              <a:t>(</a:t>
            </a:r>
            <a:r>
              <a:rPr lang="es-AR" sz="2100" dirty="0" err="1" smtClean="0">
                <a:solidFill>
                  <a:srgbClr val="000000"/>
                </a:solidFill>
              </a:rPr>
              <a:t>personas</a:t>
            </a:r>
            <a:r>
              <a:rPr lang="es-AR" sz="2100" b="1" dirty="0" err="1" smtClean="0">
                <a:solidFill>
                  <a:srgbClr val="000000"/>
                </a:solidFill>
              </a:rPr>
              <a:t>,</a:t>
            </a:r>
            <a:r>
              <a:rPr lang="es-AR" sz="2100" dirty="0" err="1" smtClean="0">
                <a:solidFill>
                  <a:srgbClr val="000000"/>
                </a:solidFill>
              </a:rPr>
              <a:t>capacidad</a:t>
            </a:r>
            <a:r>
              <a:rPr lang="es-AR" sz="2100" b="1" dirty="0" smtClean="0">
                <a:solidFill>
                  <a:srgbClr val="000000"/>
                </a:solidFill>
              </a:rPr>
              <a:t>)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dirty="0" smtClean="0">
                <a:solidFill>
                  <a:srgbClr val="000000"/>
                </a:solidFill>
              </a:rPr>
              <a:t>menores21</a:t>
            </a:r>
            <a:r>
              <a:rPr lang="es-AR" sz="2100" b="1" dirty="0" smtClean="0">
                <a:solidFill>
                  <a:srgbClr val="000000"/>
                </a:solidFill>
              </a:rPr>
              <a:t>=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err="1" smtClean="0">
                <a:solidFill>
                  <a:srgbClr val="000000"/>
                </a:solidFill>
              </a:rPr>
              <a:t>contarMenores</a:t>
            </a:r>
            <a:r>
              <a:rPr lang="es-AR" sz="2100" b="1" dirty="0" smtClean="0">
                <a:solidFill>
                  <a:srgbClr val="000000"/>
                </a:solidFill>
              </a:rPr>
              <a:t>(</a:t>
            </a:r>
            <a:r>
              <a:rPr lang="es-AR" sz="2100" dirty="0" err="1" smtClean="0">
                <a:solidFill>
                  <a:srgbClr val="000000"/>
                </a:solidFill>
              </a:rPr>
              <a:t>personas</a:t>
            </a:r>
            <a:r>
              <a:rPr lang="es-AR" sz="2100" b="1" dirty="0" err="1" smtClean="0">
                <a:solidFill>
                  <a:srgbClr val="000000"/>
                </a:solidFill>
              </a:rPr>
              <a:t>,</a:t>
            </a:r>
            <a:r>
              <a:rPr lang="es-AR" sz="2100" dirty="0" err="1" smtClean="0">
                <a:solidFill>
                  <a:srgbClr val="000000"/>
                </a:solidFill>
              </a:rPr>
              <a:t>capacidad</a:t>
            </a:r>
            <a:r>
              <a:rPr lang="es-AR" sz="2100" b="1" dirty="0" smtClean="0">
                <a:solidFill>
                  <a:srgbClr val="000000"/>
                </a:solidFill>
              </a:rPr>
              <a:t>)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dirty="0" err="1" smtClean="0">
                <a:solidFill>
                  <a:srgbClr val="000000"/>
                </a:solidFill>
              </a:rPr>
              <a:t>mostrarPersonas</a:t>
            </a:r>
            <a:r>
              <a:rPr lang="es-AR" sz="2100" b="1" dirty="0" smtClean="0">
                <a:solidFill>
                  <a:srgbClr val="000000"/>
                </a:solidFill>
              </a:rPr>
              <a:t>(</a:t>
            </a:r>
            <a:r>
              <a:rPr lang="es-AR" sz="2100" dirty="0" smtClean="0">
                <a:solidFill>
                  <a:srgbClr val="000000"/>
                </a:solidFill>
              </a:rPr>
              <a:t>personas</a:t>
            </a:r>
            <a:r>
              <a:rPr lang="es-AR" sz="2100" b="1" dirty="0" smtClean="0">
                <a:solidFill>
                  <a:srgbClr val="000000"/>
                </a:solidFill>
              </a:rPr>
              <a:t>,</a:t>
            </a:r>
            <a:r>
              <a:rPr lang="es-AR" sz="2100" dirty="0" smtClean="0">
                <a:solidFill>
                  <a:srgbClr val="000000"/>
                </a:solidFill>
              </a:rPr>
              <a:t> capacidad</a:t>
            </a:r>
            <a:r>
              <a:rPr lang="es-AR" sz="2100" b="1" dirty="0" smtClean="0">
                <a:solidFill>
                  <a:srgbClr val="000000"/>
                </a:solidFill>
              </a:rPr>
              <a:t>)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100" b="1" dirty="0" smtClean="0">
                <a:solidFill>
                  <a:srgbClr val="00008B"/>
                </a:solidFill>
              </a:rPr>
              <a:t>Escribir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smtClean="0">
                <a:solidFill>
                  <a:srgbClr val="FF0000"/>
                </a:solidFill>
              </a:rPr>
              <a:t>"Los menores de 21 son: "</a:t>
            </a:r>
            <a:r>
              <a:rPr lang="es-AR" sz="2100" dirty="0" smtClean="0">
                <a:solidFill>
                  <a:srgbClr val="000000"/>
                </a:solidFill>
              </a:rPr>
              <a:t> menores21 </a:t>
            </a:r>
          </a:p>
          <a:p>
            <a:pPr lvl="1">
              <a:buNone/>
            </a:pPr>
            <a:r>
              <a:rPr lang="es-AR" sz="2100" b="1" dirty="0" smtClean="0">
                <a:solidFill>
                  <a:srgbClr val="00008B"/>
                </a:solidFill>
              </a:rPr>
              <a:t>Escribir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smtClean="0">
                <a:solidFill>
                  <a:srgbClr val="FF0000"/>
                </a:solidFill>
              </a:rPr>
              <a:t>"Los mayores de 21 son: "</a:t>
            </a:r>
            <a:r>
              <a:rPr lang="es-AR" sz="2100" dirty="0" smtClean="0">
                <a:solidFill>
                  <a:srgbClr val="000000"/>
                </a:solidFill>
              </a:rPr>
              <a:t> capacidad </a:t>
            </a:r>
            <a:r>
              <a:rPr lang="es-AR" sz="2100" b="1" dirty="0" smtClean="0">
                <a:solidFill>
                  <a:srgbClr val="000000"/>
                </a:solidFill>
              </a:rPr>
              <a:t>-</a:t>
            </a:r>
            <a:r>
              <a:rPr lang="es-AR" sz="2100" dirty="0" smtClean="0">
                <a:solidFill>
                  <a:srgbClr val="000000"/>
                </a:solidFill>
              </a:rPr>
              <a:t> menores21 </a:t>
            </a:r>
          </a:p>
          <a:p>
            <a:pPr lvl="1">
              <a:buNone/>
            </a:pPr>
            <a:r>
              <a:rPr lang="es-AR" sz="2100" b="1" dirty="0" smtClean="0">
                <a:solidFill>
                  <a:srgbClr val="00008B"/>
                </a:solidFill>
              </a:rPr>
              <a:t>Escribir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r>
              <a:rPr lang="es-AR" sz="2100" dirty="0" smtClean="0">
                <a:solidFill>
                  <a:srgbClr val="FF0000"/>
                </a:solidFill>
              </a:rPr>
              <a:t>"En total hay "</a:t>
            </a:r>
            <a:r>
              <a:rPr lang="es-AR" sz="2100" dirty="0" smtClean="0">
                <a:solidFill>
                  <a:srgbClr val="000000"/>
                </a:solidFill>
              </a:rPr>
              <a:t> capacidad </a:t>
            </a:r>
            <a:r>
              <a:rPr lang="es-AR" sz="2100" dirty="0" smtClean="0">
                <a:solidFill>
                  <a:srgbClr val="FF0000"/>
                </a:solidFill>
              </a:rPr>
              <a:t>" personas"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1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100" dirty="0" smtClean="0">
                <a:solidFill>
                  <a:srgbClr val="000000"/>
                </a:solidFill>
              </a:rPr>
              <a:t> </a:t>
            </a:r>
            <a:endParaRPr lang="es-AR" sz="2100" dirty="0" smtClean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54</a:t>
            </a:fld>
            <a:endParaRPr lang="es-ES_tradnl" dirty="0"/>
          </a:p>
        </p:txBody>
      </p:sp>
      <p:pic>
        <p:nvPicPr>
          <p:cNvPr id="6" name="5 Imagen" descr="bolich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754" y="3609381"/>
            <a:ext cx="1937192" cy="1245338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Personas en una Disco  - Errores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40242" y="2160000"/>
            <a:ext cx="7187609" cy="3783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Completa un arreglo con números enteros ingresados al azar</a:t>
            </a:r>
            <a:endParaRPr lang="es-AR" sz="1800" b="1" dirty="0" smtClean="0">
              <a:solidFill>
                <a:srgbClr val="00008B"/>
              </a:solidFill>
            </a:endParaRPr>
          </a:p>
          <a:p>
            <a:pPr>
              <a:lnSpc>
                <a:spcPct val="150000"/>
              </a:lnSpc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completarBoliche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000000"/>
                </a:solidFill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50000"/>
              </a:lnSpc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50000"/>
              </a:lnSpc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indice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150000"/>
              </a:lnSpc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8B"/>
                </a:solidFill>
              </a:rPr>
              <a:t>Aleatorio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A0522D"/>
                </a:solidFill>
              </a:rPr>
              <a:t>18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A0522D"/>
                </a:solidFill>
              </a:rPr>
              <a:t>40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50000"/>
              </a:lnSpc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150000"/>
              </a:lnSpc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FinSubAlgoritmo</a:t>
            </a:r>
            <a:endParaRPr lang="es-AR" sz="1600" dirty="0" smtClean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55</a:t>
            </a:fld>
            <a:endParaRPr lang="es-ES_tradnl" dirty="0"/>
          </a:p>
        </p:txBody>
      </p:sp>
      <p:pic>
        <p:nvPicPr>
          <p:cNvPr id="6" name="5 Imagen" descr="bolich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754" y="3609381"/>
            <a:ext cx="1937192" cy="1245338"/>
          </a:xfrm>
          <a:prstGeom prst="rect">
            <a:avLst/>
          </a:prstGeom>
        </p:spPr>
      </p:pic>
      <p:pic>
        <p:nvPicPr>
          <p:cNvPr id="8" name="7 Imagen" descr="desaprob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698" y="2293443"/>
            <a:ext cx="1109248" cy="955333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2 Marcador de contenido"/>
          <p:cNvSpPr txBox="1">
            <a:spLocks/>
          </p:cNvSpPr>
          <p:nvPr/>
        </p:nvSpPr>
        <p:spPr>
          <a:xfrm>
            <a:off x="340242" y="2160000"/>
            <a:ext cx="7187609" cy="378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s-AR" sz="18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Completa un arreglo con números enteros ingresados al azar</a:t>
            </a:r>
            <a:endParaRPr lang="es-AR" sz="1800" b="1" dirty="0" smtClean="0">
              <a:solidFill>
                <a:srgbClr val="00008B"/>
              </a:solidFill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</a:rPr>
              <a:t> completarBoliche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000000"/>
                </a:solidFill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indice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indice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8B"/>
                </a:solidFill>
              </a:rPr>
              <a:t>Aleatorio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A0522D"/>
                </a:solidFill>
              </a:rPr>
              <a:t>18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A0522D"/>
                </a:solidFill>
              </a:rPr>
              <a:t>40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FinSubAlgoritmo</a:t>
            </a:r>
            <a:endParaRPr lang="es-AR" sz="1600" dirty="0" smtClean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Personas en una Disco - Errores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56</a:t>
            </a:fld>
            <a:endParaRPr lang="es-ES_tradnl" dirty="0"/>
          </a:p>
        </p:txBody>
      </p:sp>
      <p:pic>
        <p:nvPicPr>
          <p:cNvPr id="6" name="5 Imagen" descr="bolich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754" y="3609381"/>
            <a:ext cx="1937192" cy="1245338"/>
          </a:xfrm>
          <a:prstGeom prst="rect">
            <a:avLst/>
          </a:prstGeom>
        </p:spPr>
      </p:pic>
      <p:pic>
        <p:nvPicPr>
          <p:cNvPr id="16" name="15 Imagen" descr="desaprob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102" y="2452931"/>
            <a:ext cx="1109248" cy="955333"/>
          </a:xfrm>
          <a:prstGeom prst="rect">
            <a:avLst/>
          </a:prstGeom>
        </p:spPr>
      </p:pic>
      <p:sp>
        <p:nvSpPr>
          <p:cNvPr id="12" name="9 CuadroTexto"/>
          <p:cNvSpPr txBox="1"/>
          <p:nvPr/>
        </p:nvSpPr>
        <p:spPr>
          <a:xfrm>
            <a:off x="782021" y="5620434"/>
            <a:ext cx="2057400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>
                <a:latin typeface="Arial" charset="0"/>
                <a:ea typeface="Arial" charset="0"/>
                <a:cs typeface="Arial" charset="0"/>
              </a:rPr>
              <a:t>No </a:t>
            </a:r>
            <a:r>
              <a:rPr lang="es-AR" b="1" dirty="0" smtClean="0">
                <a:latin typeface="Arial" charset="0"/>
                <a:ea typeface="Arial" charset="0"/>
                <a:cs typeface="Arial" charset="0"/>
              </a:rPr>
              <a:t>es capacidad, es indice</a:t>
            </a:r>
            <a:endParaRPr lang="es-AR" b="1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4" name="Conector recto de flecha 13"/>
          <p:cNvCxnSpPr>
            <a:stCxn id="15" idx="1"/>
            <a:endCxn id="18" idx="3"/>
          </p:cNvCxnSpPr>
          <p:nvPr/>
        </p:nvCxnSpPr>
        <p:spPr>
          <a:xfrm flipH="1">
            <a:off x="3944792" y="3069128"/>
            <a:ext cx="1381734" cy="5723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9 CuadroTexto"/>
          <p:cNvSpPr txBox="1"/>
          <p:nvPr/>
        </p:nvSpPr>
        <p:spPr>
          <a:xfrm>
            <a:off x="5326526" y="2745962"/>
            <a:ext cx="1698961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>
                <a:latin typeface="Arial" charset="0"/>
                <a:ea typeface="Arial" charset="0"/>
                <a:cs typeface="Arial" charset="0"/>
              </a:rPr>
              <a:t>No </a:t>
            </a:r>
            <a:r>
              <a:rPr lang="es-AR" b="1" smtClean="0">
                <a:latin typeface="Arial" charset="0"/>
                <a:ea typeface="Arial" charset="0"/>
                <a:cs typeface="Arial" charset="0"/>
              </a:rPr>
              <a:t>es indice, es capacidad</a:t>
            </a:r>
            <a:endParaRPr lang="es-AR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Rectángulo redondeado 17"/>
          <p:cNvSpPr/>
          <p:nvPr/>
        </p:nvSpPr>
        <p:spPr>
          <a:xfrm>
            <a:off x="3152792" y="3508852"/>
            <a:ext cx="792000" cy="265225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redondeado 18"/>
          <p:cNvSpPr/>
          <p:nvPr/>
        </p:nvSpPr>
        <p:spPr>
          <a:xfrm>
            <a:off x="1338958" y="3508851"/>
            <a:ext cx="1260000" cy="265225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22" name="Conector recto de flecha 21"/>
          <p:cNvCxnSpPr>
            <a:stCxn id="12" idx="0"/>
            <a:endCxn id="19" idx="2"/>
          </p:cNvCxnSpPr>
          <p:nvPr/>
        </p:nvCxnSpPr>
        <p:spPr>
          <a:xfrm flipV="1">
            <a:off x="1810721" y="3774076"/>
            <a:ext cx="158237" cy="18463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Personas en una Disco 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57</a:t>
            </a:fld>
            <a:endParaRPr lang="es-ES_tradnl" dirty="0"/>
          </a:p>
        </p:txBody>
      </p:sp>
      <p:pic>
        <p:nvPicPr>
          <p:cNvPr id="6" name="5 Imagen" descr="bolich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754" y="3609381"/>
            <a:ext cx="1937192" cy="1245338"/>
          </a:xfrm>
          <a:prstGeom prst="rect">
            <a:avLst/>
          </a:prstGeom>
        </p:spPr>
      </p:pic>
      <p:sp>
        <p:nvSpPr>
          <p:cNvPr id="8" name="2 Marcador de contenido"/>
          <p:cNvSpPr txBox="1">
            <a:spLocks/>
          </p:cNvSpPr>
          <p:nvPr/>
        </p:nvSpPr>
        <p:spPr>
          <a:xfrm>
            <a:off x="340242" y="2160000"/>
            <a:ext cx="7187609" cy="378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s-AR" sz="18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Completa un arreglo con números enteros ingresados al azar</a:t>
            </a:r>
            <a:endParaRPr lang="es-AR" sz="1800" b="1" dirty="0" smtClean="0">
              <a:solidFill>
                <a:srgbClr val="00008B"/>
              </a:solidFill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</a:rPr>
              <a:t> completarBoliche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000000"/>
                </a:solidFill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indice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indice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8B"/>
                </a:solidFill>
              </a:rPr>
              <a:t>Aleatorio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A0522D"/>
                </a:solidFill>
              </a:rPr>
              <a:t>18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A0522D"/>
                </a:solidFill>
              </a:rPr>
              <a:t>40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FinSubAlgoritmo</a:t>
            </a:r>
            <a:endParaRPr lang="es-AR" sz="1600" dirty="0" smtClean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Personas en una Disco  - Errores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58</a:t>
            </a:fld>
            <a:endParaRPr lang="es-ES_tradnl" dirty="0"/>
          </a:p>
        </p:txBody>
      </p:sp>
      <p:pic>
        <p:nvPicPr>
          <p:cNvPr id="6" name="5 Imagen" descr="bolich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7098" y="2641818"/>
            <a:ext cx="1937192" cy="1245338"/>
          </a:xfrm>
          <a:prstGeom prst="rect">
            <a:avLst/>
          </a:prstGeom>
        </p:spPr>
      </p:pic>
      <p:sp>
        <p:nvSpPr>
          <p:cNvPr id="7" name="6 CuadroTexto"/>
          <p:cNvSpPr txBox="1"/>
          <p:nvPr/>
        </p:nvSpPr>
        <p:spPr>
          <a:xfrm>
            <a:off x="628650" y="2360428"/>
            <a:ext cx="6904454" cy="32624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Cuenta la cantidad de menores de 21 que hay en un arreglo</a:t>
            </a:r>
            <a:endParaRPr lang="es-AR" b="1" dirty="0" smtClean="0">
              <a:solidFill>
                <a:srgbClr val="00008B"/>
              </a:solidFill>
            </a:endParaRPr>
          </a:p>
          <a:p>
            <a:pPr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contarMenores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Como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Para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-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Con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Paso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2"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Si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personas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]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&gt;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21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Entonces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3">
              <a:spcBef>
                <a:spcPts val="900"/>
              </a:spcBef>
            </a:pP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+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2"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FinSi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FinSubAlgoritmo</a:t>
            </a:r>
            <a:endParaRPr lang="es-AR" sz="16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8 Imagen" descr="desaprob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0726" y="4457541"/>
            <a:ext cx="1109248" cy="95533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Estructuras de Control </a:t>
            </a:r>
            <a:br>
              <a:rPr lang="es-ES_tradnl" b="1" dirty="0" smtClean="0"/>
            </a:br>
            <a:r>
              <a:rPr lang="es-ES_tradnl" sz="2800" i="1" dirty="0" smtClean="0"/>
              <a:t>Iteración / </a:t>
            </a:r>
            <a:r>
              <a:rPr lang="es-ES_tradnl" sz="2800" i="1" dirty="0" smtClean="0"/>
              <a:t>Repetición 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</a:t>
            </a:fld>
            <a:endParaRPr lang="es-ES_tradnl" dirty="0"/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6794468" y="3472405"/>
            <a:ext cx="2349500" cy="1560739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19" name="CustomShape 2"/>
          <p:cNvSpPr/>
          <p:nvPr/>
        </p:nvSpPr>
        <p:spPr>
          <a:xfrm>
            <a:off x="3305863" y="2081419"/>
            <a:ext cx="5209485" cy="125382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>
              <a:lnSpc>
                <a:spcPct val="100000"/>
              </a:lnSpc>
            </a:pPr>
            <a:r>
              <a:rPr lang="es-AR" sz="2400" b="1" strike="noStrike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Mientras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&lt;condición&gt; </a:t>
            </a:r>
            <a:r>
              <a:rPr lang="es-AR" sz="2400" b="1" strike="noStrike" spc="-1" dirty="0" smtClean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Hacer</a:t>
            </a:r>
            <a:endParaRPr lang="es-AR" sz="24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1"/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instrucciones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&gt;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Fin Mientras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0" name="Rectángulo 19"/>
          <p:cNvSpPr/>
          <p:nvPr/>
        </p:nvSpPr>
        <p:spPr>
          <a:xfrm>
            <a:off x="545240" y="1918249"/>
            <a:ext cx="247773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Mientras</a:t>
            </a:r>
          </a:p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(</a:t>
            </a:r>
            <a:r>
              <a:rPr lang="es-ES" sz="4800" b="1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while</a:t>
            </a:r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)</a:t>
            </a:r>
          </a:p>
        </p:txBody>
      </p:sp>
      <p:sp>
        <p:nvSpPr>
          <p:cNvPr id="21" name="Rectángulo 20"/>
          <p:cNvSpPr/>
          <p:nvPr/>
        </p:nvSpPr>
        <p:spPr>
          <a:xfrm>
            <a:off x="399752" y="3455486"/>
            <a:ext cx="276870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Repetir</a:t>
            </a:r>
          </a:p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(do </a:t>
            </a:r>
            <a:r>
              <a:rPr lang="es-ES" sz="4800" b="1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while</a:t>
            </a:r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)</a:t>
            </a:r>
          </a:p>
        </p:txBody>
      </p:sp>
      <p:sp>
        <p:nvSpPr>
          <p:cNvPr id="22" name="Rectángulo 21"/>
          <p:cNvSpPr/>
          <p:nvPr/>
        </p:nvSpPr>
        <p:spPr>
          <a:xfrm>
            <a:off x="1126202" y="5015729"/>
            <a:ext cx="1315808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Para</a:t>
            </a:r>
          </a:p>
          <a:p>
            <a:pPr algn="ctr"/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(</a:t>
            </a:r>
            <a:r>
              <a:rPr lang="es-ES" sz="4800" b="1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for</a:t>
            </a:r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)</a:t>
            </a:r>
          </a:p>
        </p:txBody>
      </p:sp>
      <p:sp>
        <p:nvSpPr>
          <p:cNvPr id="23" name="Rectángulo 22"/>
          <p:cNvSpPr/>
          <p:nvPr/>
        </p:nvSpPr>
        <p:spPr>
          <a:xfrm>
            <a:off x="3305862" y="5091229"/>
            <a:ext cx="52094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Para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&lt;variable&gt; = &lt;inicial&gt; </a:t>
            </a:r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Hasta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&lt;final&gt; </a:t>
            </a:r>
          </a:p>
          <a:p>
            <a:pPr lvl="0"/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Con Paso </a:t>
            </a:r>
            <a:r>
              <a:rPr lang="es-AR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&lt;paso&gt; </a:t>
            </a:r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Hacer</a:t>
            </a:r>
            <a:r>
              <a:rPr lang="es-AR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1"/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&lt;instrucciones&gt; 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0"/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Fin Para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3305862" y="3640151"/>
            <a:ext cx="520948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AR" sz="2400" b="1" spc="-1" dirty="0" smtClean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Repetir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1"/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&lt;instrucciones&gt;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0"/>
            <a:r>
              <a:rPr lang="es-AR" sz="2400" b="1" spc="-1" dirty="0">
                <a:solidFill>
                  <a:srgbClr val="280099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Hasta Que</a:t>
            </a:r>
            <a:r>
              <a:rPr lang="es-AR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&lt;condición&gt;</a:t>
            </a:r>
            <a:endParaRPr lang="es-AR" sz="2400" i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cxnSp>
        <p:nvCxnSpPr>
          <p:cNvPr id="25" name="Conector recto 24"/>
          <p:cNvCxnSpPr/>
          <p:nvPr/>
        </p:nvCxnSpPr>
        <p:spPr>
          <a:xfrm>
            <a:off x="32" y="3485023"/>
            <a:ext cx="9143968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/>
          <p:cNvCxnSpPr/>
          <p:nvPr/>
        </p:nvCxnSpPr>
        <p:spPr>
          <a:xfrm>
            <a:off x="-64110" y="5015729"/>
            <a:ext cx="920811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6 CuadroTexto"/>
          <p:cNvSpPr txBox="1"/>
          <p:nvPr/>
        </p:nvSpPr>
        <p:spPr>
          <a:xfrm>
            <a:off x="628650" y="2360428"/>
            <a:ext cx="6904454" cy="32624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Cuenta la cantidad de menores de 21 que hay en un arreglo</a:t>
            </a:r>
            <a:endParaRPr lang="es-AR" b="1" dirty="0" smtClean="0">
              <a:solidFill>
                <a:srgbClr val="00008B"/>
              </a:solidFill>
            </a:endParaRPr>
          </a:p>
          <a:p>
            <a:pPr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contarMenores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Como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Para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-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Con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Paso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2"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Si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personas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]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&gt;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21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Entonces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3">
              <a:spcBef>
                <a:spcPts val="900"/>
              </a:spcBef>
            </a:pP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+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2"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FinSi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FinSubAlgoritmo</a:t>
            </a:r>
            <a:endParaRPr lang="es-AR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Personas en una Disco  - Errores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59</a:t>
            </a:fld>
            <a:endParaRPr lang="es-ES_tradnl" dirty="0"/>
          </a:p>
        </p:txBody>
      </p:sp>
      <p:pic>
        <p:nvPicPr>
          <p:cNvPr id="6" name="5 Imagen" descr="bolich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7098" y="2641818"/>
            <a:ext cx="1937192" cy="1245338"/>
          </a:xfrm>
          <a:prstGeom prst="rect">
            <a:avLst/>
          </a:prstGeom>
        </p:spPr>
      </p:pic>
      <p:pic>
        <p:nvPicPr>
          <p:cNvPr id="9" name="8 Imagen" descr="desaprob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0726" y="4457541"/>
            <a:ext cx="1109248" cy="955333"/>
          </a:xfrm>
          <a:prstGeom prst="rect">
            <a:avLst/>
          </a:prstGeom>
        </p:spPr>
      </p:pic>
      <p:sp>
        <p:nvSpPr>
          <p:cNvPr id="14" name="9 CuadroTexto"/>
          <p:cNvSpPr txBox="1"/>
          <p:nvPr/>
        </p:nvSpPr>
        <p:spPr>
          <a:xfrm>
            <a:off x="3781222" y="5759910"/>
            <a:ext cx="1250585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 smtClean="0">
                <a:latin typeface="Arial" charset="0"/>
                <a:ea typeface="Arial" charset="0"/>
                <a:cs typeface="Arial" charset="0"/>
              </a:rPr>
              <a:t>No define menores</a:t>
            </a:r>
            <a:endParaRPr lang="es-AR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Rectángulo redondeado 14"/>
          <p:cNvSpPr/>
          <p:nvPr/>
        </p:nvSpPr>
        <p:spPr>
          <a:xfrm>
            <a:off x="3645091" y="3884992"/>
            <a:ext cx="503999" cy="265225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16" name="Conector recto de flecha 15"/>
          <p:cNvCxnSpPr>
            <a:endCxn id="22" idx="2"/>
          </p:cNvCxnSpPr>
          <p:nvPr/>
        </p:nvCxnSpPr>
        <p:spPr>
          <a:xfrm flipH="1" flipV="1">
            <a:off x="2506921" y="4484599"/>
            <a:ext cx="1899593" cy="12603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9 CuadroTexto"/>
          <p:cNvSpPr txBox="1"/>
          <p:nvPr/>
        </p:nvSpPr>
        <p:spPr>
          <a:xfrm>
            <a:off x="1950308" y="5772826"/>
            <a:ext cx="1544721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smtClean="0">
                <a:latin typeface="Arial" charset="0"/>
                <a:ea typeface="Arial" charset="0"/>
                <a:cs typeface="Arial" charset="0"/>
              </a:rPr>
              <a:t>No inicializa menores</a:t>
            </a:r>
            <a:endParaRPr lang="es-AR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9 CuadroTexto"/>
          <p:cNvSpPr txBox="1"/>
          <p:nvPr/>
        </p:nvSpPr>
        <p:spPr>
          <a:xfrm>
            <a:off x="5724799" y="3801529"/>
            <a:ext cx="1544721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smtClean="0">
                <a:latin typeface="Arial" charset="0"/>
                <a:ea typeface="Arial" charset="0"/>
                <a:cs typeface="Arial" charset="0"/>
              </a:rPr>
              <a:t>No es &gt; 12, es &lt; 21</a:t>
            </a:r>
            <a:endParaRPr lang="es-AR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9 CuadroTexto"/>
          <p:cNvSpPr txBox="1"/>
          <p:nvPr/>
        </p:nvSpPr>
        <p:spPr>
          <a:xfrm>
            <a:off x="4702187" y="4584910"/>
            <a:ext cx="1908494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 smtClean="0">
                <a:latin typeface="Arial" charset="0"/>
                <a:ea typeface="Arial" charset="0"/>
                <a:cs typeface="Arial" charset="0"/>
              </a:rPr>
              <a:t>No es menores, es indice</a:t>
            </a:r>
            <a:endParaRPr lang="es-AR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Rectángulo redondeado 20"/>
          <p:cNvSpPr/>
          <p:nvPr/>
        </p:nvSpPr>
        <p:spPr>
          <a:xfrm>
            <a:off x="2722669" y="3876970"/>
            <a:ext cx="900000" cy="266400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Rectángulo redondeado 21"/>
          <p:cNvSpPr/>
          <p:nvPr/>
        </p:nvSpPr>
        <p:spPr>
          <a:xfrm>
            <a:off x="2056921" y="4218199"/>
            <a:ext cx="900000" cy="266400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25" name="Conector recto de flecha 24"/>
          <p:cNvCxnSpPr/>
          <p:nvPr/>
        </p:nvCxnSpPr>
        <p:spPr>
          <a:xfrm flipH="1" flipV="1">
            <a:off x="2580037" y="4559429"/>
            <a:ext cx="139364" cy="13035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>
            <a:stCxn id="19" idx="1"/>
            <a:endCxn id="21" idx="2"/>
          </p:cNvCxnSpPr>
          <p:nvPr/>
        </p:nvCxnSpPr>
        <p:spPr>
          <a:xfrm flipH="1" flipV="1">
            <a:off x="3172669" y="4143370"/>
            <a:ext cx="1529518" cy="7647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/>
          <p:cNvCxnSpPr>
            <a:stCxn id="18" idx="1"/>
            <a:endCxn id="15" idx="3"/>
          </p:cNvCxnSpPr>
          <p:nvPr/>
        </p:nvCxnSpPr>
        <p:spPr>
          <a:xfrm flipH="1" flipV="1">
            <a:off x="4149090" y="4017605"/>
            <a:ext cx="1575709" cy="1070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Personas en una Disco 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40242" y="2041430"/>
            <a:ext cx="7187609" cy="2231247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Completa un arreglo con números enteros ingresados al azar</a:t>
            </a:r>
            <a:endParaRPr lang="es-AR" sz="1800" b="1" dirty="0" smtClean="0">
              <a:solidFill>
                <a:srgbClr val="00008B"/>
              </a:solidFill>
            </a:endParaRPr>
          </a:p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completarBoliche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000000"/>
                </a:solidFill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8B"/>
                </a:solidFill>
              </a:rPr>
              <a:t>Aleatorio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A0522D"/>
                </a:solidFill>
              </a:rPr>
              <a:t>18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A0522D"/>
                </a:solidFill>
              </a:rPr>
              <a:t>40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FinSubAlgoritmo</a:t>
            </a:r>
            <a:endParaRPr lang="es-AR" sz="1600" dirty="0" smtClean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60</a:t>
            </a:fld>
            <a:endParaRPr lang="es-ES_tradnl" dirty="0"/>
          </a:p>
        </p:txBody>
      </p:sp>
      <p:pic>
        <p:nvPicPr>
          <p:cNvPr id="6" name="5 Imagen" descr="bolich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7098" y="2641818"/>
            <a:ext cx="1937192" cy="1245338"/>
          </a:xfrm>
          <a:prstGeom prst="rect">
            <a:avLst/>
          </a:prstGeom>
        </p:spPr>
      </p:pic>
      <p:sp>
        <p:nvSpPr>
          <p:cNvPr id="7" name="6 CuadroTexto"/>
          <p:cNvSpPr txBox="1"/>
          <p:nvPr/>
        </p:nvSpPr>
        <p:spPr>
          <a:xfrm>
            <a:off x="791090" y="4059351"/>
            <a:ext cx="6840334" cy="25160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Cuenta la cantidad de menores de 21 que hay en un arreglo</a:t>
            </a:r>
            <a:endParaRPr lang="es-AR" b="1" dirty="0" smtClean="0">
              <a:solidFill>
                <a:srgbClr val="00008B"/>
              </a:solidFill>
            </a:endParaRPr>
          </a:p>
          <a:p>
            <a:pPr>
              <a:lnSpc>
                <a:spcPct val="50000"/>
              </a:lnSpc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contarMenores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Como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</a:pP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menores 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Para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-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Con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Paso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Si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personas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]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21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Entonces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3">
              <a:lnSpc>
                <a:spcPct val="50000"/>
              </a:lnSpc>
              <a:spcBef>
                <a:spcPts val="900"/>
              </a:spcBef>
            </a:pP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+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FinSi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lnSpc>
                <a:spcPct val="50000"/>
              </a:lnSpc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FinSubAlgoritmo</a:t>
            </a:r>
            <a:endParaRPr lang="es-AR" sz="16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Personas en una Disco 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40242" y="2041430"/>
            <a:ext cx="7187609" cy="2231247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Completa un arreglo con números enteros ingresados al azar</a:t>
            </a:r>
            <a:endParaRPr lang="es-AR" sz="1800" b="1" dirty="0" smtClean="0">
              <a:solidFill>
                <a:srgbClr val="00008B"/>
              </a:solidFill>
            </a:endParaRPr>
          </a:p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completarBoliche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000000"/>
                </a:solidFill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8B"/>
                </a:solidFill>
              </a:rPr>
              <a:t>Aleatorio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A0522D"/>
                </a:solidFill>
              </a:rPr>
              <a:t>18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A0522D"/>
                </a:solidFill>
              </a:rPr>
              <a:t>40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FinSubAlgoritmo</a:t>
            </a:r>
            <a:endParaRPr lang="es-AR" sz="1600" dirty="0" smtClean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61</a:t>
            </a:fld>
            <a:endParaRPr lang="es-ES_tradnl" dirty="0"/>
          </a:p>
        </p:txBody>
      </p:sp>
      <p:pic>
        <p:nvPicPr>
          <p:cNvPr id="6" name="5 Imagen" descr="bolich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7098" y="2641818"/>
            <a:ext cx="1937192" cy="1245338"/>
          </a:xfrm>
          <a:prstGeom prst="rect">
            <a:avLst/>
          </a:prstGeom>
        </p:spPr>
      </p:pic>
      <p:sp>
        <p:nvSpPr>
          <p:cNvPr id="7" name="6 CuadroTexto"/>
          <p:cNvSpPr txBox="1"/>
          <p:nvPr/>
        </p:nvSpPr>
        <p:spPr>
          <a:xfrm>
            <a:off x="791090" y="4059351"/>
            <a:ext cx="7943200" cy="25160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Cuenta la cantidad de números menores de 21 que hay en un arreglo</a:t>
            </a:r>
            <a:endParaRPr lang="es-AR" b="1" dirty="0" smtClean="0">
              <a:solidFill>
                <a:srgbClr val="00008B"/>
              </a:solidFill>
            </a:endParaRPr>
          </a:p>
          <a:p>
            <a:pPr>
              <a:lnSpc>
                <a:spcPct val="50000"/>
              </a:lnSpc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contarMenores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personas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Como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</a:pP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menores 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Para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capacidad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-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Con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Paso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</a:pP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Si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personas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]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21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Entonces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3">
              <a:lnSpc>
                <a:spcPct val="50000"/>
              </a:lnSpc>
              <a:spcBef>
                <a:spcPts val="900"/>
              </a:spcBef>
            </a:pP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enores</a:t>
            </a:r>
            <a:r>
              <a:rPr lang="es-AR" sz="16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+</a:t>
            </a:r>
            <a:r>
              <a:rPr lang="es-AR" sz="1600" dirty="0" smtClean="0">
                <a:solidFill>
                  <a:srgbClr val="A0522D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FinSi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lnSpc>
                <a:spcPct val="50000"/>
              </a:lnSpc>
              <a:spcBef>
                <a:spcPts val="900"/>
              </a:spcBef>
            </a:pPr>
            <a:r>
              <a:rPr lang="es-AR" sz="1600" b="1" dirty="0" err="1" smtClean="0">
                <a:solidFill>
                  <a:srgbClr val="00008B"/>
                </a:solidFill>
                <a:latin typeface="Arial" pitchFamily="34" charset="0"/>
                <a:cs typeface="Arial" pitchFamily="34" charset="0"/>
              </a:rPr>
              <a:t>FinSubAlgoritmo</a:t>
            </a:r>
            <a:endParaRPr lang="es-AR" sz="16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61191" y="2828260"/>
            <a:ext cx="6705600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Vendiendo Pasajes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/>
              <a:t>Se necesita vender los pasajes de un colectivo. El colectivo tiene 20 filas de 3 butacas cada uno</a:t>
            </a:r>
          </a:p>
          <a:p>
            <a:r>
              <a:rPr lang="es-AR" dirty="0" smtClean="0"/>
              <a:t>Por convención se pone un 0 en el asiento libre y un 1 en el ya vendido. Cuando los pasajes se ponen a la venta están todos los asientos libres </a:t>
            </a:r>
          </a:p>
          <a:p>
            <a:r>
              <a:rPr lang="es-AR" dirty="0" smtClean="0"/>
              <a:t>Cuando una persona quiere comprar se muestra los lugares desocupados y se le asigna un asiento elegido por el pasajero</a:t>
            </a:r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62</a:t>
            </a:fld>
            <a:endParaRPr lang="es-ES_tradnl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Vendiendo Pasajes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Se asigna una butaca de un colectivo a un pasajero</a:t>
            </a:r>
            <a:endParaRPr lang="es-AR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Algoritmo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PasajesColectivo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Definir</a:t>
            </a:r>
            <a:r>
              <a:rPr lang="es-AR" sz="1900" dirty="0" smtClean="0">
                <a:solidFill>
                  <a:srgbClr val="000000"/>
                </a:solidFill>
              </a:rPr>
              <a:t> asientos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filas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butacas </a:t>
            </a:r>
            <a:r>
              <a:rPr lang="es-AR" sz="1900" b="1" dirty="0" smtClean="0">
                <a:solidFill>
                  <a:srgbClr val="00008B"/>
                </a:solidFill>
              </a:rPr>
              <a:t>Como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b="1" dirty="0" smtClean="0">
                <a:solidFill>
                  <a:srgbClr val="00008B"/>
                </a:solidFill>
              </a:rPr>
              <a:t>Entero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dirty="0" smtClean="0">
                <a:solidFill>
                  <a:srgbClr val="000000"/>
                </a:solidFill>
              </a:rPr>
              <a:t>filas </a:t>
            </a:r>
            <a:r>
              <a:rPr lang="es-AR" sz="1900" b="1" dirty="0" smtClean="0">
                <a:solidFill>
                  <a:srgbClr val="000000"/>
                </a:solidFill>
              </a:rPr>
              <a:t>=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smtClean="0">
                <a:solidFill>
                  <a:srgbClr val="A0522D"/>
                </a:solidFill>
              </a:rPr>
              <a:t>20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dirty="0" smtClean="0">
                <a:solidFill>
                  <a:srgbClr val="000000"/>
                </a:solidFill>
              </a:rPr>
              <a:t>butacas </a:t>
            </a:r>
            <a:r>
              <a:rPr lang="es-AR" sz="1900" b="1" dirty="0" smtClean="0">
                <a:solidFill>
                  <a:srgbClr val="000000"/>
                </a:solidFill>
              </a:rPr>
              <a:t>=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smtClean="0">
                <a:solidFill>
                  <a:srgbClr val="A0522D"/>
                </a:solidFill>
              </a:rPr>
              <a:t>3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900" dirty="0" smtClean="0">
                <a:solidFill>
                  <a:srgbClr val="000000"/>
                </a:solidFill>
              </a:rPr>
              <a:t> asientos</a:t>
            </a:r>
            <a:r>
              <a:rPr lang="es-AR" sz="1900" b="1" dirty="0" smtClean="0">
                <a:solidFill>
                  <a:srgbClr val="000000"/>
                </a:solidFill>
              </a:rPr>
              <a:t>[</a:t>
            </a:r>
            <a:r>
              <a:rPr lang="es-AR" sz="1900" dirty="0" err="1" smtClean="0">
                <a:solidFill>
                  <a:srgbClr val="000000"/>
                </a:solidFill>
              </a:rPr>
              <a:t>filas</a:t>
            </a:r>
            <a:r>
              <a:rPr lang="es-AR" sz="1900" b="1" dirty="0" err="1" smtClean="0">
                <a:solidFill>
                  <a:srgbClr val="000000"/>
                </a:solidFill>
              </a:rPr>
              <a:t>,</a:t>
            </a:r>
            <a:r>
              <a:rPr lang="es-AR" sz="1900" dirty="0" err="1" smtClean="0">
                <a:solidFill>
                  <a:srgbClr val="000000"/>
                </a:solidFill>
              </a:rPr>
              <a:t>butacas</a:t>
            </a:r>
            <a:r>
              <a:rPr lang="es-AR" sz="1900" b="1" dirty="0" smtClean="0">
                <a:solidFill>
                  <a:srgbClr val="000000"/>
                </a:solidFill>
              </a:rPr>
              <a:t>]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dirty="0" err="1" smtClean="0">
                <a:solidFill>
                  <a:srgbClr val="000000"/>
                </a:solidFill>
              </a:rPr>
              <a:t>completarButacas</a:t>
            </a:r>
            <a:r>
              <a:rPr lang="es-AR" sz="1900" b="1" dirty="0" smtClean="0">
                <a:solidFill>
                  <a:srgbClr val="000000"/>
                </a:solidFill>
              </a:rPr>
              <a:t>(</a:t>
            </a:r>
            <a:r>
              <a:rPr lang="es-AR" sz="1900" dirty="0" smtClean="0">
                <a:solidFill>
                  <a:srgbClr val="000000"/>
                </a:solidFill>
              </a:rPr>
              <a:t>asientos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filas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butacas</a:t>
            </a:r>
            <a:r>
              <a:rPr lang="es-AR" sz="1900" b="1" dirty="0" smtClean="0">
                <a:solidFill>
                  <a:srgbClr val="000000"/>
                </a:solidFill>
              </a:rPr>
              <a:t>)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dirty="0" err="1" smtClean="0">
                <a:solidFill>
                  <a:srgbClr val="000000"/>
                </a:solidFill>
              </a:rPr>
              <a:t>mostrarButacas</a:t>
            </a:r>
            <a:r>
              <a:rPr lang="es-AR" sz="1900" b="1" dirty="0" smtClean="0">
                <a:solidFill>
                  <a:srgbClr val="000000"/>
                </a:solidFill>
              </a:rPr>
              <a:t>(</a:t>
            </a:r>
            <a:r>
              <a:rPr lang="es-AR" sz="1900" dirty="0" smtClean="0">
                <a:solidFill>
                  <a:srgbClr val="000000"/>
                </a:solidFill>
              </a:rPr>
              <a:t>asientos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filas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butacas</a:t>
            </a:r>
            <a:r>
              <a:rPr lang="es-AR" sz="1900" b="1" dirty="0" smtClean="0">
                <a:solidFill>
                  <a:srgbClr val="000000"/>
                </a:solidFill>
              </a:rPr>
              <a:t>)</a:t>
            </a:r>
            <a:endParaRPr lang="es-AR" sz="1900" dirty="0" smtClean="0">
              <a:solidFill>
                <a:srgbClr val="000000"/>
              </a:solidFill>
            </a:endParaRPr>
          </a:p>
          <a:p>
            <a:pPr lvl="1">
              <a:buNone/>
            </a:pPr>
            <a:r>
              <a:rPr lang="es-AR" sz="1900" dirty="0" err="1" smtClean="0">
                <a:solidFill>
                  <a:srgbClr val="000000"/>
                </a:solidFill>
              </a:rPr>
              <a:t>elegirButaca</a:t>
            </a:r>
            <a:r>
              <a:rPr lang="es-AR" sz="1900" b="1" dirty="0" smtClean="0">
                <a:solidFill>
                  <a:srgbClr val="000000"/>
                </a:solidFill>
              </a:rPr>
              <a:t>(</a:t>
            </a:r>
            <a:r>
              <a:rPr lang="es-AR" sz="1900" dirty="0" smtClean="0">
                <a:solidFill>
                  <a:srgbClr val="000000"/>
                </a:solidFill>
              </a:rPr>
              <a:t>asientos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filas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butacas</a:t>
            </a:r>
            <a:r>
              <a:rPr lang="es-AR" sz="1900" b="1" dirty="0" smtClean="0">
                <a:solidFill>
                  <a:srgbClr val="000000"/>
                </a:solidFill>
              </a:rPr>
              <a:t>)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dirty="0" err="1" smtClean="0">
                <a:solidFill>
                  <a:srgbClr val="000000"/>
                </a:solidFill>
              </a:rPr>
              <a:t>mostrarButacas</a:t>
            </a:r>
            <a:r>
              <a:rPr lang="es-AR" sz="1900" b="1" dirty="0" smtClean="0">
                <a:solidFill>
                  <a:srgbClr val="000000"/>
                </a:solidFill>
              </a:rPr>
              <a:t>(</a:t>
            </a:r>
            <a:r>
              <a:rPr lang="es-AR" sz="1900" dirty="0" smtClean="0">
                <a:solidFill>
                  <a:srgbClr val="000000"/>
                </a:solidFill>
              </a:rPr>
              <a:t>asientos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filas</a:t>
            </a:r>
            <a:r>
              <a:rPr lang="es-AR" sz="1900" b="1" dirty="0" smtClean="0">
                <a:solidFill>
                  <a:srgbClr val="000000"/>
                </a:solidFill>
              </a:rPr>
              <a:t>,</a:t>
            </a:r>
            <a:r>
              <a:rPr lang="es-AR" sz="1900" dirty="0" smtClean="0">
                <a:solidFill>
                  <a:srgbClr val="000000"/>
                </a:solidFill>
              </a:rPr>
              <a:t> butacas</a:t>
            </a:r>
            <a:r>
              <a:rPr lang="es-AR" sz="1900" b="1" dirty="0" smtClean="0">
                <a:solidFill>
                  <a:srgbClr val="000000"/>
                </a:solidFill>
              </a:rPr>
              <a:t>)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900" b="1" dirty="0" err="1" smtClean="0">
                <a:solidFill>
                  <a:srgbClr val="00008B"/>
                </a:solidFill>
              </a:rPr>
              <a:t>FinAlgoritmo</a:t>
            </a:r>
            <a:endParaRPr lang="es-AR" sz="19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63</a:t>
            </a:fld>
            <a:endParaRPr lang="es-ES_tradnl" dirty="0"/>
          </a:p>
        </p:txBody>
      </p:sp>
      <p:pic>
        <p:nvPicPr>
          <p:cNvPr id="6" name="5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161746"/>
            <a:ext cx="2419350" cy="1895475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Vendiendo Pasajes - Errores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Se asignan aleatoriamente ocupaciones a las butacas de la matriz</a:t>
            </a:r>
            <a:endParaRPr lang="es-AR" sz="20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completarButacas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000000"/>
                </a:solidFill>
              </a:rPr>
              <a:t>asientos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filas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c, filas, columnas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c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columnas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asientos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f</a:t>
            </a:r>
            <a:r>
              <a:rPr lang="es-AR" sz="1600" b="1" dirty="0" err="1" smtClean="0">
                <a:solidFill>
                  <a:srgbClr val="000000"/>
                </a:solidFill>
              </a:rPr>
              <a:t>,</a:t>
            </a:r>
            <a:r>
              <a:rPr lang="es-AR" sz="1600" dirty="0" err="1" smtClean="0">
                <a:solidFill>
                  <a:srgbClr val="000000"/>
                </a:solidFill>
              </a:rPr>
              <a:t>c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00008B"/>
                </a:solidFill>
              </a:rPr>
              <a:t>aleatorio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FinSubAlgoritmo</a:t>
            </a:r>
            <a:endParaRPr lang="es-AR" sz="16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64</a:t>
            </a:fld>
            <a:endParaRPr lang="es-ES_tradnl" dirty="0"/>
          </a:p>
        </p:txBody>
      </p:sp>
      <p:pic>
        <p:nvPicPr>
          <p:cNvPr id="6" name="5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980" y="4548208"/>
            <a:ext cx="1859369" cy="1456750"/>
          </a:xfrm>
          <a:prstGeom prst="rect">
            <a:avLst/>
          </a:prstGeom>
        </p:spPr>
      </p:pic>
      <p:pic>
        <p:nvPicPr>
          <p:cNvPr id="8" name="7 Imagen" descr="desaprob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7247" y="2926761"/>
            <a:ext cx="1109248" cy="955333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2 Marcador de contenido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Se asignan aleatoriamente ocupaciones a las butacas de la matriz</a:t>
            </a:r>
            <a:endParaRPr lang="es-AR" sz="20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completarButacas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000000"/>
                </a:solidFill>
              </a:rPr>
              <a:t>asientos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filas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c, filas, columnas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c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columnas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asientos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f</a:t>
            </a:r>
            <a:r>
              <a:rPr lang="es-AR" sz="1600" b="1" dirty="0" err="1" smtClean="0">
                <a:solidFill>
                  <a:srgbClr val="000000"/>
                </a:solidFill>
              </a:rPr>
              <a:t>,</a:t>
            </a:r>
            <a:r>
              <a:rPr lang="es-AR" sz="1600" dirty="0" err="1" smtClean="0">
                <a:solidFill>
                  <a:srgbClr val="000000"/>
                </a:solidFill>
              </a:rPr>
              <a:t>c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00008B"/>
                </a:solidFill>
              </a:rPr>
              <a:t>aleatorio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FinSubAlgoritmo</a:t>
            </a:r>
            <a:endParaRPr lang="es-AR" sz="1600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Vendiendo Pasajes - Errores</a:t>
            </a:r>
            <a:endParaRPr lang="es-AR" sz="28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65</a:t>
            </a:fld>
            <a:endParaRPr lang="es-ES_tradnl" dirty="0"/>
          </a:p>
        </p:txBody>
      </p:sp>
      <p:pic>
        <p:nvPicPr>
          <p:cNvPr id="6" name="5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980" y="4548208"/>
            <a:ext cx="1859369" cy="1456750"/>
          </a:xfrm>
          <a:prstGeom prst="rect">
            <a:avLst/>
          </a:prstGeom>
        </p:spPr>
      </p:pic>
      <p:pic>
        <p:nvPicPr>
          <p:cNvPr id="8" name="7 Imagen" descr="desaprob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7247" y="2926761"/>
            <a:ext cx="1109248" cy="955333"/>
          </a:xfrm>
          <a:prstGeom prst="rect">
            <a:avLst/>
          </a:prstGeom>
        </p:spPr>
      </p:pic>
      <p:sp>
        <p:nvSpPr>
          <p:cNvPr id="15" name="9 CuadroTexto"/>
          <p:cNvSpPr txBox="1"/>
          <p:nvPr/>
        </p:nvSpPr>
        <p:spPr>
          <a:xfrm>
            <a:off x="6265092" y="3203638"/>
            <a:ext cx="2038974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 smtClean="0">
                <a:latin typeface="Arial" charset="0"/>
                <a:ea typeface="Arial" charset="0"/>
                <a:cs typeface="Arial" charset="0"/>
              </a:rPr>
              <a:t>No es columnas, es filas</a:t>
            </a:r>
            <a:endParaRPr lang="es-AR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Rectángulo redondeado 15"/>
          <p:cNvSpPr/>
          <p:nvPr/>
        </p:nvSpPr>
        <p:spPr>
          <a:xfrm>
            <a:off x="2599202" y="3404427"/>
            <a:ext cx="900000" cy="266400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17" name="Conector recto de flecha 16"/>
          <p:cNvCxnSpPr>
            <a:stCxn id="19" idx="0"/>
            <a:endCxn id="21" idx="2"/>
          </p:cNvCxnSpPr>
          <p:nvPr/>
        </p:nvCxnSpPr>
        <p:spPr>
          <a:xfrm flipH="1" flipV="1">
            <a:off x="3553991" y="3967444"/>
            <a:ext cx="88324" cy="7825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9 CuadroTexto"/>
          <p:cNvSpPr txBox="1"/>
          <p:nvPr/>
        </p:nvSpPr>
        <p:spPr>
          <a:xfrm>
            <a:off x="2028971" y="2053805"/>
            <a:ext cx="2543029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dirty="0">
                <a:latin typeface="Arial" charset="0"/>
                <a:ea typeface="Arial" charset="0"/>
                <a:cs typeface="Arial" charset="0"/>
              </a:rPr>
              <a:t>f</a:t>
            </a:r>
            <a:r>
              <a:rPr lang="es-AR" b="1" dirty="0" smtClean="0">
                <a:latin typeface="Arial" charset="0"/>
                <a:ea typeface="Arial" charset="0"/>
                <a:cs typeface="Arial" charset="0"/>
              </a:rPr>
              <a:t>ilas y columnas no se deben declarar</a:t>
            </a:r>
            <a:endParaRPr lang="es-AR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9 CuadroTexto"/>
          <p:cNvSpPr txBox="1"/>
          <p:nvPr/>
        </p:nvSpPr>
        <p:spPr>
          <a:xfrm>
            <a:off x="2676337" y="4749970"/>
            <a:ext cx="1931956" cy="36933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AR" b="1" smtClean="0">
                <a:latin typeface="Arial" charset="0"/>
                <a:ea typeface="Arial" charset="0"/>
                <a:cs typeface="Arial" charset="0"/>
              </a:rPr>
              <a:t>Es columnas - 1</a:t>
            </a:r>
            <a:endParaRPr lang="es-AR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Rectángulo redondeado 20"/>
          <p:cNvSpPr/>
          <p:nvPr/>
        </p:nvSpPr>
        <p:spPr>
          <a:xfrm>
            <a:off x="3058991" y="3701044"/>
            <a:ext cx="990000" cy="266400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Rectángulo redondeado 21"/>
          <p:cNvSpPr/>
          <p:nvPr/>
        </p:nvSpPr>
        <p:spPr>
          <a:xfrm>
            <a:off x="2218184" y="3105943"/>
            <a:ext cx="1440000" cy="266400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26" name="Conector recto de flecha 25"/>
          <p:cNvCxnSpPr>
            <a:stCxn id="18" idx="2"/>
          </p:cNvCxnSpPr>
          <p:nvPr/>
        </p:nvCxnSpPr>
        <p:spPr>
          <a:xfrm flipH="1">
            <a:off x="2938185" y="2700136"/>
            <a:ext cx="362301" cy="3635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15" idx="1"/>
            <a:endCxn id="16" idx="3"/>
          </p:cNvCxnSpPr>
          <p:nvPr/>
        </p:nvCxnSpPr>
        <p:spPr>
          <a:xfrm flipH="1">
            <a:off x="3499202" y="3526804"/>
            <a:ext cx="2765890" cy="108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Vendiendo Pasajes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Se asignan aleatoriamente ocupaciones a las butacas de la matriz</a:t>
            </a:r>
            <a:endParaRPr lang="es-AR" sz="20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completarButacas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000000"/>
                </a:solidFill>
              </a:rPr>
              <a:t>asientos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filas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filas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c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asientos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f</a:t>
            </a:r>
            <a:r>
              <a:rPr lang="es-AR" sz="1600" b="1" dirty="0" err="1" smtClean="0">
                <a:solidFill>
                  <a:srgbClr val="000000"/>
                </a:solidFill>
              </a:rPr>
              <a:t>,</a:t>
            </a:r>
            <a:r>
              <a:rPr lang="es-AR" sz="1600" dirty="0" err="1" smtClean="0">
                <a:solidFill>
                  <a:srgbClr val="000000"/>
                </a:solidFill>
              </a:rPr>
              <a:t>c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00008B"/>
                </a:solidFill>
              </a:rPr>
              <a:t>aleatorio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FinSubAlgoritmo</a:t>
            </a:r>
            <a:endParaRPr lang="es-AR" sz="16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66</a:t>
            </a:fld>
            <a:endParaRPr lang="es-ES_tradnl" dirty="0"/>
          </a:p>
        </p:txBody>
      </p:sp>
      <p:pic>
        <p:nvPicPr>
          <p:cNvPr id="6" name="5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980" y="4548208"/>
            <a:ext cx="1859369" cy="1456750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Vendiendo Pasajes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0633" y="2160000"/>
            <a:ext cx="7886700" cy="43513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Se asignan aleatoriamente ocupaciones a las butacas de la matriz</a:t>
            </a:r>
            <a:endParaRPr lang="es-AR" sz="20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completarButacas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000000"/>
                </a:solidFill>
              </a:rPr>
              <a:t>asientos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filas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filas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c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asientos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f</a:t>
            </a:r>
            <a:r>
              <a:rPr lang="es-AR" sz="1600" b="1" dirty="0" err="1" smtClean="0">
                <a:solidFill>
                  <a:srgbClr val="000000"/>
                </a:solidFill>
              </a:rPr>
              <a:t>,</a:t>
            </a:r>
            <a:r>
              <a:rPr lang="es-AR" sz="1600" dirty="0" err="1" smtClean="0">
                <a:solidFill>
                  <a:srgbClr val="000000"/>
                </a:solidFill>
              </a:rPr>
              <a:t>c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00008B"/>
                </a:solidFill>
              </a:rPr>
              <a:t>aleatorio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FinSubAlgoritmo</a:t>
            </a:r>
            <a:endParaRPr lang="es-AR" sz="16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67</a:t>
            </a:fld>
            <a:endParaRPr lang="es-ES_tradnl" dirty="0"/>
          </a:p>
        </p:txBody>
      </p:sp>
      <p:sp>
        <p:nvSpPr>
          <p:cNvPr id="6" name="5 CuadroTexto"/>
          <p:cNvSpPr txBox="1"/>
          <p:nvPr/>
        </p:nvSpPr>
        <p:spPr>
          <a:xfrm>
            <a:off x="4041702" y="3990102"/>
            <a:ext cx="51022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Se pide que digan una posición de butaca </a:t>
            </a:r>
          </a:p>
          <a:p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para comprar</a:t>
            </a:r>
            <a:endParaRPr lang="es-AR" b="1" dirty="0" smtClean="0">
              <a:solidFill>
                <a:srgbClr val="00008B"/>
              </a:solidFill>
            </a:endParaRPr>
          </a:p>
          <a:p>
            <a:r>
              <a:rPr lang="es-AR" b="1" dirty="0" err="1" smtClean="0">
                <a:solidFill>
                  <a:srgbClr val="00008B"/>
                </a:solidFill>
              </a:rPr>
              <a:t>SubAlgoritmo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elegirButaca</a:t>
            </a:r>
            <a:r>
              <a:rPr lang="es-AR" b="1" dirty="0" smtClean="0">
                <a:solidFill>
                  <a:srgbClr val="000000"/>
                </a:solidFill>
              </a:rPr>
              <a:t>(</a:t>
            </a:r>
            <a:r>
              <a:rPr lang="es-AR" dirty="0" smtClean="0">
                <a:solidFill>
                  <a:srgbClr val="000000"/>
                </a:solidFill>
              </a:rPr>
              <a:t>asientos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filas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columnas</a:t>
            </a:r>
            <a:r>
              <a:rPr lang="es-AR" b="1" dirty="0" smtClean="0">
                <a:solidFill>
                  <a:srgbClr val="000000"/>
                </a:solidFill>
              </a:rPr>
              <a:t>)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AR" b="1" dirty="0" smtClean="0">
                <a:solidFill>
                  <a:srgbClr val="00008B"/>
                </a:solidFill>
              </a:rPr>
              <a:t>Definir</a:t>
            </a:r>
            <a:r>
              <a:rPr lang="es-AR" dirty="0" smtClean="0">
                <a:solidFill>
                  <a:srgbClr val="000000"/>
                </a:solidFill>
              </a:rPr>
              <a:t> fila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butaca </a:t>
            </a:r>
            <a:r>
              <a:rPr lang="es-AR" b="1" dirty="0" smtClean="0">
                <a:solidFill>
                  <a:srgbClr val="00008B"/>
                </a:solidFill>
              </a:rPr>
              <a:t>Como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Entero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AR" b="1" dirty="0" smtClean="0">
                <a:solidFill>
                  <a:srgbClr val="00008B"/>
                </a:solidFill>
              </a:rPr>
              <a:t>Escribir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smtClean="0">
                <a:solidFill>
                  <a:srgbClr val="FF0000"/>
                </a:solidFill>
              </a:rPr>
              <a:t>"Indique la fila que desea: "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AR" b="1" dirty="0" smtClean="0">
                <a:solidFill>
                  <a:srgbClr val="00008B"/>
                </a:solidFill>
              </a:rPr>
              <a:t>Leer</a:t>
            </a:r>
            <a:r>
              <a:rPr lang="es-AR" dirty="0" smtClean="0">
                <a:solidFill>
                  <a:srgbClr val="000000"/>
                </a:solidFill>
              </a:rPr>
              <a:t> fila </a:t>
            </a:r>
          </a:p>
          <a:p>
            <a:pPr lvl="1"/>
            <a:r>
              <a:rPr lang="es-AR" b="1" dirty="0" smtClean="0">
                <a:solidFill>
                  <a:srgbClr val="00008B"/>
                </a:solidFill>
              </a:rPr>
              <a:t>Escribir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smtClean="0">
                <a:solidFill>
                  <a:srgbClr val="FF0000"/>
                </a:solidFill>
              </a:rPr>
              <a:t>"Indique la butaca que desea: "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AR" b="1" dirty="0" smtClean="0">
                <a:solidFill>
                  <a:srgbClr val="00008B"/>
                </a:solidFill>
              </a:rPr>
              <a:t>Leer</a:t>
            </a:r>
            <a:r>
              <a:rPr lang="es-AR" dirty="0" smtClean="0">
                <a:solidFill>
                  <a:srgbClr val="000000"/>
                </a:solidFill>
              </a:rPr>
              <a:t> butaca asientos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fila</a:t>
            </a:r>
            <a:r>
              <a:rPr lang="es-AR" b="1" dirty="0" err="1" smtClean="0">
                <a:solidFill>
                  <a:srgbClr val="000000"/>
                </a:solidFill>
              </a:rPr>
              <a:t>,</a:t>
            </a:r>
            <a:r>
              <a:rPr lang="es-AR" dirty="0" err="1" smtClean="0">
                <a:solidFill>
                  <a:srgbClr val="000000"/>
                </a:solidFill>
              </a:rPr>
              <a:t>butaca</a:t>
            </a:r>
            <a:r>
              <a:rPr lang="es-AR" b="1" dirty="0" smtClean="0">
                <a:solidFill>
                  <a:srgbClr val="000000"/>
                </a:solidFill>
              </a:rPr>
              <a:t>]=</a:t>
            </a:r>
            <a:r>
              <a:rPr lang="es-AR" dirty="0" smtClean="0">
                <a:solidFill>
                  <a:srgbClr val="A0522D"/>
                </a:solidFill>
              </a:rPr>
              <a:t>1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AR" b="1" dirty="0" err="1" smtClean="0">
                <a:solidFill>
                  <a:srgbClr val="00008B"/>
                </a:solidFill>
              </a:rPr>
              <a:t>FinSubAlgoritmo</a:t>
            </a:r>
            <a:endParaRPr lang="es-AR" dirty="0"/>
          </a:p>
        </p:txBody>
      </p:sp>
      <p:pic>
        <p:nvPicPr>
          <p:cNvPr id="7" name="6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2580940"/>
            <a:ext cx="1554347" cy="1217776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Vendiendo Pasajes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956930" y="2160000"/>
            <a:ext cx="7886700" cy="4351338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Muestra las butacas libres y ocupadas de la matriz</a:t>
            </a:r>
            <a:endParaRPr lang="es-AR" sz="20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mostrarButacas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000000"/>
                </a:solidFill>
              </a:rPr>
              <a:t>asientos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filas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filas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"Fila "</a:t>
            </a:r>
            <a:r>
              <a:rPr lang="es-AR" sz="1600" dirty="0" smtClean="0">
                <a:solidFill>
                  <a:srgbClr val="000000"/>
                </a:solidFill>
              </a:rPr>
              <a:t> f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c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Sin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Saltar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"B"</a:t>
            </a:r>
            <a:r>
              <a:rPr lang="es-AR" sz="1600" dirty="0" smtClean="0">
                <a:solidFill>
                  <a:srgbClr val="000000"/>
                </a:solidFill>
              </a:rPr>
              <a:t> c </a:t>
            </a:r>
            <a:r>
              <a:rPr lang="es-AR" sz="1600" dirty="0" smtClean="0">
                <a:solidFill>
                  <a:srgbClr val="FF0000"/>
                </a:solidFill>
              </a:rPr>
              <a:t>"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c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</a:p>
          <a:p>
            <a:pPr lvl="3"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Sin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Saltar</a:t>
            </a:r>
            <a:r>
              <a:rPr lang="es-AR" sz="1600" dirty="0" smtClean="0">
                <a:solidFill>
                  <a:srgbClr val="000000"/>
                </a:solidFill>
              </a:rPr>
              <a:t> asientos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f</a:t>
            </a:r>
            <a:r>
              <a:rPr lang="es-AR" sz="1600" b="1" dirty="0" err="1" smtClean="0">
                <a:solidFill>
                  <a:srgbClr val="000000"/>
                </a:solidFill>
              </a:rPr>
              <a:t>,</a:t>
            </a:r>
            <a:r>
              <a:rPr lang="es-AR" sz="1600" dirty="0" err="1" smtClean="0">
                <a:solidFill>
                  <a:srgbClr val="000000"/>
                </a:solidFill>
              </a:rPr>
              <a:t>c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"--------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FinSubAlgoritmo</a:t>
            </a:r>
            <a:endParaRPr lang="es-AR" sz="16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68</a:t>
            </a:fld>
            <a:endParaRPr lang="es-ES_tradnl" dirty="0"/>
          </a:p>
        </p:txBody>
      </p:sp>
      <p:pic>
        <p:nvPicPr>
          <p:cNvPr id="6" name="5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980" y="4548208"/>
            <a:ext cx="1859369" cy="14567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Operadores Condicionales</a:t>
            </a:r>
            <a:endParaRPr lang="es-AR" b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</a:t>
            </a:fld>
            <a:endParaRPr lang="es-ES_tradnl" dirty="0"/>
          </a:p>
        </p:txBody>
      </p:sp>
      <p:graphicFrame>
        <p:nvGraphicFramePr>
          <p:cNvPr id="9" name="8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13745"/>
              </p:ext>
            </p:extLst>
          </p:nvPr>
        </p:nvGraphicFramePr>
        <p:xfrm>
          <a:off x="628650" y="2160588"/>
          <a:ext cx="78867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2773"/>
                <a:gridCol w="3005027"/>
                <a:gridCol w="26289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sz="24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Operador</a:t>
                      </a:r>
                      <a:endParaRPr lang="es-AR" sz="24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Significado</a:t>
                      </a:r>
                      <a:endParaRPr lang="es-AR" sz="24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Ejemplo</a:t>
                      </a:r>
                      <a:endParaRPr lang="es-AR" sz="24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&gt;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Mayor que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 &gt; 1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&lt; 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Menor que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 &lt; 3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=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Igual que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 = 1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&gt; = 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Mayor igual que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 &gt;= 2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&lt; =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Menor igual que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 &lt;= 2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&lt;&gt;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Distinto que</a:t>
                      </a:r>
                      <a:r>
                        <a:rPr lang="es-AR" sz="2400" b="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b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9 &lt;&gt; 3</a:t>
                      </a:r>
                      <a:endParaRPr lang="es-AR" sz="2400" b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br>
              <a:rPr lang="es-AR" b="1" dirty="0" smtClean="0"/>
            </a:br>
            <a:r>
              <a:rPr lang="es-AR" sz="2800" i="1" dirty="0" smtClean="0"/>
              <a:t>Ejercicio – Vendiendo Pasajes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s-AR" sz="20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Muestra las butacas libres y ocupadas de la matriz</a:t>
            </a:r>
            <a:endParaRPr lang="es-AR" sz="20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mostrarButacas</a:t>
            </a:r>
            <a:r>
              <a:rPr lang="es-AR" sz="1600" b="1" dirty="0" smtClean="0">
                <a:solidFill>
                  <a:srgbClr val="000000"/>
                </a:solidFill>
              </a:rPr>
              <a:t>(</a:t>
            </a:r>
            <a:r>
              <a:rPr lang="es-AR" sz="1600" dirty="0" smtClean="0">
                <a:solidFill>
                  <a:srgbClr val="000000"/>
                </a:solidFill>
              </a:rPr>
              <a:t>asientos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filas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)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c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f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filas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"Fila "</a:t>
            </a:r>
            <a:r>
              <a:rPr lang="es-AR" sz="1600" dirty="0" smtClean="0">
                <a:solidFill>
                  <a:srgbClr val="000000"/>
                </a:solidFill>
              </a:rPr>
              <a:t> f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c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Sin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Saltar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"B"</a:t>
            </a:r>
            <a:r>
              <a:rPr lang="es-AR" sz="1600" dirty="0" smtClean="0">
                <a:solidFill>
                  <a:srgbClr val="000000"/>
                </a:solidFill>
              </a:rPr>
              <a:t> c </a:t>
            </a:r>
            <a:r>
              <a:rPr lang="es-AR" sz="1600" dirty="0" smtClean="0">
                <a:solidFill>
                  <a:srgbClr val="FF0000"/>
                </a:solidFill>
              </a:rPr>
              <a:t>"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c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columnas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</a:p>
          <a:p>
            <a:pPr lvl="3"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Sin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Saltar</a:t>
            </a:r>
            <a:r>
              <a:rPr lang="es-AR" sz="1600" dirty="0" smtClean="0">
                <a:solidFill>
                  <a:srgbClr val="000000"/>
                </a:solidFill>
              </a:rPr>
              <a:t> asientos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f</a:t>
            </a:r>
            <a:r>
              <a:rPr lang="es-AR" sz="1600" b="1" dirty="0" err="1" smtClean="0">
                <a:solidFill>
                  <a:srgbClr val="000000"/>
                </a:solidFill>
              </a:rPr>
              <a:t>,</a:t>
            </a:r>
            <a:r>
              <a:rPr lang="es-AR" sz="1600" dirty="0" err="1" smtClean="0">
                <a:solidFill>
                  <a:srgbClr val="000000"/>
                </a:solidFill>
              </a:rPr>
              <a:t>c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"--------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FinSubAlgoritmo</a:t>
            </a:r>
            <a:endParaRPr lang="es-AR" sz="16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69</a:t>
            </a:fld>
            <a:endParaRPr lang="es-ES_tradnl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254727" y="1882150"/>
            <a:ext cx="3260623" cy="4410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Vendiendo Pasajes con Reservas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AR" dirty="0" smtClean="0"/>
              <a:t>Ahora se ha decidido ofrecer la posibilidad de reservar un pasaje</a:t>
            </a:r>
          </a:p>
          <a:p>
            <a:r>
              <a:rPr lang="es-AR" dirty="0" smtClean="0"/>
              <a:t>Cuando una persona quiere hacer una reserva se muestra los lugares libres, el pasajero selecciona su asiento y se marca con un 2. Luego, se le informa al pasajero la ubicación de su asiento</a:t>
            </a:r>
          </a:p>
          <a:p>
            <a:r>
              <a:rPr lang="es-AR" dirty="0" smtClean="0"/>
              <a:t>Cuando la persona va a comprar un pasaje se verifica que ese asiento no esté vendido. Si es así se le informa al pasajero.</a:t>
            </a:r>
          </a:p>
          <a:p>
            <a:r>
              <a:rPr lang="es-AR" dirty="0" smtClean="0"/>
              <a:t>Cuando se va a comprar un pasaje con reserva, se verifica que efectivamente ese asiento esté reservado y se informa.</a:t>
            </a:r>
          </a:p>
          <a:p>
            <a:r>
              <a:rPr lang="es-AR" dirty="0" smtClean="0"/>
              <a:t> Modifique el programa anterior para ofrecer esta nueva funcionalidad</a:t>
            </a:r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70</a:t>
            </a:fld>
            <a:endParaRPr lang="es-ES_tradnl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Vendiendo Pasajes con Reservas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buNone/>
            </a:pPr>
            <a:r>
              <a:rPr lang="es-AR" sz="49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Dependiendo de lo que desee el usuario puede realizar una reserva o una compra de pasaje</a:t>
            </a:r>
            <a:endParaRPr lang="es-AR" sz="4900" b="1" dirty="0" smtClean="0">
              <a:solidFill>
                <a:srgbClr val="00008B"/>
              </a:solidFill>
            </a:endParaRPr>
          </a:p>
          <a:p>
            <a:pPr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b="1" dirty="0" smtClean="0">
                <a:solidFill>
                  <a:srgbClr val="00008B"/>
                </a:solidFill>
              </a:rPr>
              <a:t>Algoritmo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dirty="0" err="1" smtClean="0">
                <a:solidFill>
                  <a:srgbClr val="000000"/>
                </a:solidFill>
              </a:rPr>
              <a:t>PasajesColectivo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b="1" dirty="0" smtClean="0">
                <a:solidFill>
                  <a:srgbClr val="00008B"/>
                </a:solidFill>
              </a:rPr>
              <a:t>Definir</a:t>
            </a:r>
            <a:r>
              <a:rPr lang="es-AR" sz="4000" dirty="0" smtClean="0">
                <a:solidFill>
                  <a:srgbClr val="000000"/>
                </a:solidFill>
              </a:rPr>
              <a:t> asientos</a:t>
            </a:r>
            <a:r>
              <a:rPr lang="es-AR" sz="4000" b="1" dirty="0" smtClean="0">
                <a:solidFill>
                  <a:srgbClr val="000000"/>
                </a:solidFill>
              </a:rPr>
              <a:t>,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dirty="0" err="1" smtClean="0">
                <a:solidFill>
                  <a:srgbClr val="000000"/>
                </a:solidFill>
              </a:rPr>
              <a:t>operacion</a:t>
            </a:r>
            <a:r>
              <a:rPr lang="es-AR" sz="4000" b="1" dirty="0" smtClean="0">
                <a:solidFill>
                  <a:srgbClr val="000000"/>
                </a:solidFill>
              </a:rPr>
              <a:t>,</a:t>
            </a:r>
            <a:r>
              <a:rPr lang="es-AR" sz="4000" dirty="0" smtClean="0">
                <a:solidFill>
                  <a:srgbClr val="000000"/>
                </a:solidFill>
              </a:rPr>
              <a:t> filas</a:t>
            </a:r>
            <a:r>
              <a:rPr lang="es-AR" sz="4000" b="1" dirty="0" smtClean="0">
                <a:solidFill>
                  <a:srgbClr val="000000"/>
                </a:solidFill>
              </a:rPr>
              <a:t>,</a:t>
            </a:r>
            <a:r>
              <a:rPr lang="es-AR" sz="4000" dirty="0" smtClean="0">
                <a:solidFill>
                  <a:srgbClr val="000000"/>
                </a:solidFill>
              </a:rPr>
              <a:t> asiento </a:t>
            </a:r>
            <a:r>
              <a:rPr lang="es-AR" sz="4000" b="1" dirty="0" smtClean="0">
                <a:solidFill>
                  <a:srgbClr val="00008B"/>
                </a:solidFill>
              </a:rPr>
              <a:t>Como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b="1" dirty="0" smtClean="0">
                <a:solidFill>
                  <a:srgbClr val="00008B"/>
                </a:solidFill>
              </a:rPr>
              <a:t>Entero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dirty="0" smtClean="0">
                <a:solidFill>
                  <a:srgbClr val="000000"/>
                </a:solidFill>
              </a:rPr>
              <a:t>filas </a:t>
            </a:r>
            <a:r>
              <a:rPr lang="es-AR" sz="4000" b="1" dirty="0" smtClean="0">
                <a:solidFill>
                  <a:srgbClr val="000000"/>
                </a:solidFill>
              </a:rPr>
              <a:t>=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dirty="0" smtClean="0">
                <a:solidFill>
                  <a:srgbClr val="A0522D"/>
                </a:solidFill>
              </a:rPr>
              <a:t>20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dirty="0" smtClean="0">
                <a:solidFill>
                  <a:srgbClr val="000000"/>
                </a:solidFill>
              </a:rPr>
              <a:t>asiento </a:t>
            </a:r>
            <a:r>
              <a:rPr lang="es-AR" sz="4000" b="1" dirty="0" smtClean="0">
                <a:solidFill>
                  <a:srgbClr val="000000"/>
                </a:solidFill>
              </a:rPr>
              <a:t>=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dirty="0" smtClean="0">
                <a:solidFill>
                  <a:srgbClr val="A0522D"/>
                </a:solidFill>
              </a:rPr>
              <a:t>3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4000" dirty="0" smtClean="0">
                <a:solidFill>
                  <a:srgbClr val="000000"/>
                </a:solidFill>
              </a:rPr>
              <a:t> asientos</a:t>
            </a:r>
            <a:r>
              <a:rPr lang="es-AR" sz="4000" b="1" dirty="0" smtClean="0">
                <a:solidFill>
                  <a:srgbClr val="000000"/>
                </a:solidFill>
              </a:rPr>
              <a:t>[</a:t>
            </a:r>
            <a:r>
              <a:rPr lang="es-AR" sz="4000" dirty="0" err="1" smtClean="0">
                <a:solidFill>
                  <a:srgbClr val="000000"/>
                </a:solidFill>
              </a:rPr>
              <a:t>filas</a:t>
            </a:r>
            <a:r>
              <a:rPr lang="es-AR" sz="4000" b="1" dirty="0" err="1" smtClean="0">
                <a:solidFill>
                  <a:srgbClr val="000000"/>
                </a:solidFill>
              </a:rPr>
              <a:t>,</a:t>
            </a:r>
            <a:r>
              <a:rPr lang="es-AR" sz="4000" dirty="0" err="1" smtClean="0">
                <a:solidFill>
                  <a:srgbClr val="000000"/>
                </a:solidFill>
              </a:rPr>
              <a:t>asiento</a:t>
            </a:r>
            <a:r>
              <a:rPr lang="es-AR" sz="4000" b="1" dirty="0" smtClean="0">
                <a:solidFill>
                  <a:srgbClr val="000000"/>
                </a:solidFill>
              </a:rPr>
              <a:t>]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dirty="0" err="1" smtClean="0">
                <a:solidFill>
                  <a:srgbClr val="000000"/>
                </a:solidFill>
              </a:rPr>
              <a:t>completarAsientos</a:t>
            </a:r>
            <a:r>
              <a:rPr lang="es-AR" sz="4000" b="1" dirty="0" smtClean="0">
                <a:solidFill>
                  <a:srgbClr val="000000"/>
                </a:solidFill>
              </a:rPr>
              <a:t>(</a:t>
            </a:r>
            <a:r>
              <a:rPr lang="es-AR" sz="4000" dirty="0" smtClean="0">
                <a:solidFill>
                  <a:srgbClr val="000000"/>
                </a:solidFill>
              </a:rPr>
              <a:t>asientos</a:t>
            </a:r>
            <a:r>
              <a:rPr lang="es-AR" sz="4000" b="1" dirty="0" smtClean="0">
                <a:solidFill>
                  <a:srgbClr val="000000"/>
                </a:solidFill>
              </a:rPr>
              <a:t>,</a:t>
            </a:r>
            <a:r>
              <a:rPr lang="es-AR" sz="4000" dirty="0" smtClean="0">
                <a:solidFill>
                  <a:srgbClr val="000000"/>
                </a:solidFill>
              </a:rPr>
              <a:t> filas</a:t>
            </a:r>
            <a:r>
              <a:rPr lang="es-AR" sz="4000" b="1" dirty="0" smtClean="0">
                <a:solidFill>
                  <a:srgbClr val="000000"/>
                </a:solidFill>
              </a:rPr>
              <a:t>,</a:t>
            </a:r>
            <a:r>
              <a:rPr lang="es-AR" sz="4000" dirty="0" smtClean="0">
                <a:solidFill>
                  <a:srgbClr val="000000"/>
                </a:solidFill>
              </a:rPr>
              <a:t> asiento</a:t>
            </a:r>
            <a:r>
              <a:rPr lang="es-AR" sz="4000" b="1" dirty="0" smtClean="0">
                <a:solidFill>
                  <a:srgbClr val="000000"/>
                </a:solidFill>
              </a:rPr>
              <a:t>)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dirty="0" err="1" smtClean="0">
                <a:solidFill>
                  <a:srgbClr val="000000"/>
                </a:solidFill>
              </a:rPr>
              <a:t>operacion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b="1" dirty="0" smtClean="0">
                <a:solidFill>
                  <a:srgbClr val="000000"/>
                </a:solidFill>
              </a:rPr>
              <a:t>=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dirty="0" err="1" smtClean="0">
                <a:solidFill>
                  <a:srgbClr val="000000"/>
                </a:solidFill>
              </a:rPr>
              <a:t>preguntarOperacion</a:t>
            </a:r>
            <a:r>
              <a:rPr lang="es-AR" sz="4000" b="1" dirty="0" smtClean="0">
                <a:solidFill>
                  <a:srgbClr val="000000"/>
                </a:solidFill>
              </a:rPr>
              <a:t>()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b="1" dirty="0" smtClean="0">
                <a:solidFill>
                  <a:srgbClr val="00008B"/>
                </a:solidFill>
              </a:rPr>
              <a:t>Si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dirty="0" err="1" smtClean="0">
                <a:solidFill>
                  <a:srgbClr val="000000"/>
                </a:solidFill>
              </a:rPr>
              <a:t>operacion</a:t>
            </a:r>
            <a:r>
              <a:rPr lang="es-AR" sz="4000" b="1" dirty="0" smtClean="0">
                <a:solidFill>
                  <a:srgbClr val="000000"/>
                </a:solidFill>
              </a:rPr>
              <a:t>=</a:t>
            </a:r>
            <a:r>
              <a:rPr lang="es-AR" sz="4000" dirty="0" smtClean="0">
                <a:solidFill>
                  <a:srgbClr val="A0522D"/>
                </a:solidFill>
              </a:rPr>
              <a:t>1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b="1" dirty="0" smtClean="0">
                <a:solidFill>
                  <a:srgbClr val="00008B"/>
                </a:solidFill>
              </a:rPr>
              <a:t>Entonces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dirty="0" err="1" smtClean="0">
                <a:solidFill>
                  <a:srgbClr val="000000"/>
                </a:solidFill>
              </a:rPr>
              <a:t>mostrarAsientos</a:t>
            </a:r>
            <a:r>
              <a:rPr lang="es-AR" sz="4000" b="1" dirty="0" smtClean="0">
                <a:solidFill>
                  <a:srgbClr val="000000"/>
                </a:solidFill>
              </a:rPr>
              <a:t>(</a:t>
            </a:r>
            <a:r>
              <a:rPr lang="es-AR" sz="4000" dirty="0" smtClean="0">
                <a:solidFill>
                  <a:srgbClr val="000000"/>
                </a:solidFill>
              </a:rPr>
              <a:t>asientos</a:t>
            </a:r>
            <a:r>
              <a:rPr lang="es-AR" sz="4000" b="1" dirty="0" smtClean="0">
                <a:solidFill>
                  <a:srgbClr val="000000"/>
                </a:solidFill>
              </a:rPr>
              <a:t>,</a:t>
            </a:r>
            <a:r>
              <a:rPr lang="es-AR" sz="4000" dirty="0" smtClean="0">
                <a:solidFill>
                  <a:srgbClr val="000000"/>
                </a:solidFill>
              </a:rPr>
              <a:t> filas</a:t>
            </a:r>
            <a:r>
              <a:rPr lang="es-AR" sz="4000" b="1" dirty="0" smtClean="0">
                <a:solidFill>
                  <a:srgbClr val="000000"/>
                </a:solidFill>
              </a:rPr>
              <a:t>,</a:t>
            </a:r>
            <a:r>
              <a:rPr lang="es-AR" sz="4000" dirty="0" smtClean="0">
                <a:solidFill>
                  <a:srgbClr val="000000"/>
                </a:solidFill>
              </a:rPr>
              <a:t> asiento</a:t>
            </a:r>
            <a:r>
              <a:rPr lang="es-AR" sz="4000" b="1" dirty="0" smtClean="0">
                <a:solidFill>
                  <a:srgbClr val="000000"/>
                </a:solidFill>
              </a:rPr>
              <a:t>)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dirty="0" err="1" smtClean="0">
                <a:solidFill>
                  <a:srgbClr val="000000"/>
                </a:solidFill>
              </a:rPr>
              <a:t>reservarAsiento</a:t>
            </a:r>
            <a:r>
              <a:rPr lang="es-AR" sz="4000" b="1" dirty="0" smtClean="0">
                <a:solidFill>
                  <a:srgbClr val="000000"/>
                </a:solidFill>
              </a:rPr>
              <a:t>(</a:t>
            </a:r>
            <a:r>
              <a:rPr lang="es-AR" sz="4000" dirty="0" smtClean="0">
                <a:solidFill>
                  <a:srgbClr val="000000"/>
                </a:solidFill>
              </a:rPr>
              <a:t>asientos</a:t>
            </a:r>
            <a:r>
              <a:rPr lang="es-AR" sz="4000" b="1" dirty="0" smtClean="0">
                <a:solidFill>
                  <a:srgbClr val="000000"/>
                </a:solidFill>
              </a:rPr>
              <a:t>)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b="1" dirty="0" smtClean="0">
                <a:solidFill>
                  <a:srgbClr val="00008B"/>
                </a:solidFill>
              </a:rPr>
              <a:t>Sino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b="1" dirty="0" smtClean="0">
                <a:solidFill>
                  <a:srgbClr val="00008B"/>
                </a:solidFill>
              </a:rPr>
              <a:t>Si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dirty="0" err="1" smtClean="0">
                <a:solidFill>
                  <a:srgbClr val="000000"/>
                </a:solidFill>
              </a:rPr>
              <a:t>operacion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b="1" dirty="0" smtClean="0">
                <a:solidFill>
                  <a:srgbClr val="000000"/>
                </a:solidFill>
              </a:rPr>
              <a:t>=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dirty="0" smtClean="0">
                <a:solidFill>
                  <a:srgbClr val="A0522D"/>
                </a:solidFill>
              </a:rPr>
              <a:t>2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b="1" dirty="0" smtClean="0">
                <a:solidFill>
                  <a:srgbClr val="00008B"/>
                </a:solidFill>
              </a:rPr>
              <a:t>Entonces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dirty="0" err="1" smtClean="0">
                <a:solidFill>
                  <a:srgbClr val="000000"/>
                </a:solidFill>
              </a:rPr>
              <a:t>mostrarAsientos</a:t>
            </a:r>
            <a:r>
              <a:rPr lang="es-AR" sz="4000" b="1" dirty="0" smtClean="0">
                <a:solidFill>
                  <a:srgbClr val="000000"/>
                </a:solidFill>
              </a:rPr>
              <a:t>(</a:t>
            </a:r>
            <a:r>
              <a:rPr lang="es-AR" sz="4000" dirty="0" smtClean="0">
                <a:solidFill>
                  <a:srgbClr val="000000"/>
                </a:solidFill>
              </a:rPr>
              <a:t>asientos</a:t>
            </a:r>
            <a:r>
              <a:rPr lang="es-AR" sz="4000" b="1" dirty="0" smtClean="0">
                <a:solidFill>
                  <a:srgbClr val="000000"/>
                </a:solidFill>
              </a:rPr>
              <a:t>,</a:t>
            </a:r>
            <a:r>
              <a:rPr lang="es-AR" sz="4000" dirty="0" smtClean="0">
                <a:solidFill>
                  <a:srgbClr val="000000"/>
                </a:solidFill>
              </a:rPr>
              <a:t> filas</a:t>
            </a:r>
            <a:r>
              <a:rPr lang="es-AR" sz="4000" b="1" dirty="0" smtClean="0">
                <a:solidFill>
                  <a:srgbClr val="000000"/>
                </a:solidFill>
              </a:rPr>
              <a:t>,</a:t>
            </a:r>
            <a:r>
              <a:rPr lang="es-AR" sz="4000" dirty="0" smtClean="0">
                <a:solidFill>
                  <a:srgbClr val="000000"/>
                </a:solidFill>
              </a:rPr>
              <a:t> asiento</a:t>
            </a:r>
            <a:r>
              <a:rPr lang="es-AR" sz="4000" b="1" dirty="0" smtClean="0">
                <a:solidFill>
                  <a:srgbClr val="000000"/>
                </a:solidFill>
              </a:rPr>
              <a:t>)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dirty="0" err="1" smtClean="0">
                <a:solidFill>
                  <a:srgbClr val="000000"/>
                </a:solidFill>
              </a:rPr>
              <a:t>comprarAsiento</a:t>
            </a:r>
            <a:r>
              <a:rPr lang="es-AR" sz="4000" b="1" dirty="0" smtClean="0">
                <a:solidFill>
                  <a:srgbClr val="000000"/>
                </a:solidFill>
              </a:rPr>
              <a:t>(</a:t>
            </a:r>
            <a:r>
              <a:rPr lang="es-AR" sz="4000" dirty="0" smtClean="0">
                <a:solidFill>
                  <a:srgbClr val="000000"/>
                </a:solidFill>
              </a:rPr>
              <a:t>asientos</a:t>
            </a:r>
            <a:r>
              <a:rPr lang="es-AR" sz="4000" b="1" dirty="0" smtClean="0">
                <a:solidFill>
                  <a:srgbClr val="000000"/>
                </a:solidFill>
              </a:rPr>
              <a:t>)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b="1" dirty="0" smtClean="0">
                <a:solidFill>
                  <a:srgbClr val="00008B"/>
                </a:solidFill>
              </a:rPr>
              <a:t>Sino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b="1" dirty="0" smtClean="0">
                <a:solidFill>
                  <a:srgbClr val="00008B"/>
                </a:solidFill>
              </a:rPr>
              <a:t>Escribir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  <a:r>
              <a:rPr lang="es-AR" sz="4000" dirty="0" smtClean="0">
                <a:solidFill>
                  <a:srgbClr val="FF0000"/>
                </a:solidFill>
              </a:rPr>
              <a:t>"La </a:t>
            </a:r>
            <a:r>
              <a:rPr lang="es-AR" sz="4000" dirty="0" err="1" smtClean="0">
                <a:solidFill>
                  <a:srgbClr val="FF0000"/>
                </a:solidFill>
              </a:rPr>
              <a:t>operacion</a:t>
            </a:r>
            <a:r>
              <a:rPr lang="es-AR" sz="4000" dirty="0" smtClean="0">
                <a:solidFill>
                  <a:srgbClr val="FF0000"/>
                </a:solidFill>
              </a:rPr>
              <a:t> es invalida"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b="1" dirty="0" err="1" smtClean="0">
                <a:solidFill>
                  <a:srgbClr val="00008B"/>
                </a:solidFill>
              </a:rPr>
              <a:t>FinSi</a:t>
            </a:r>
            <a:endParaRPr lang="es-AR" sz="4000" b="1" dirty="0" smtClean="0">
              <a:solidFill>
                <a:srgbClr val="00008B"/>
              </a:solidFill>
            </a:endParaRP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b="1" dirty="0" err="1" smtClean="0">
                <a:solidFill>
                  <a:srgbClr val="00008B"/>
                </a:solidFill>
              </a:rPr>
              <a:t>FinSi</a:t>
            </a:r>
            <a:r>
              <a:rPr lang="es-AR" sz="40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4000" b="1" dirty="0" err="1" smtClean="0">
                <a:solidFill>
                  <a:srgbClr val="00008B"/>
                </a:solidFill>
              </a:rPr>
              <a:t>FinAlgoritmo</a:t>
            </a:r>
            <a:endParaRPr lang="es-AR" sz="40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71</a:t>
            </a:fld>
            <a:endParaRPr lang="es-ES_tradnl" dirty="0"/>
          </a:p>
        </p:txBody>
      </p:sp>
      <p:pic>
        <p:nvPicPr>
          <p:cNvPr id="6" name="5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980" y="4548208"/>
            <a:ext cx="1859369" cy="1456750"/>
          </a:xfrm>
          <a:prstGeom prst="rect">
            <a:avLst/>
          </a:prstGeom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Vendiendo Pasajes con Reservas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49" y="2160000"/>
            <a:ext cx="5867844" cy="2847935"/>
          </a:xfrm>
        </p:spPr>
        <p:txBody>
          <a:bodyPr>
            <a:normAutofit fontScale="92500"/>
          </a:bodyPr>
          <a:lstStyle/>
          <a:p>
            <a:pPr>
              <a:buNone/>
            </a:pPr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</a:t>
            </a:r>
            <a:r>
              <a:rPr lang="es-AR" sz="22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Pregunta la operación que quiere realizar</a:t>
            </a:r>
            <a:endParaRPr lang="es-AR" sz="22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9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operacion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b="1" dirty="0" smtClean="0">
                <a:solidFill>
                  <a:srgbClr val="000000"/>
                </a:solidFill>
              </a:rPr>
              <a:t>=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preguntarOperacion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Definir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operacion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b="1" dirty="0" smtClean="0">
                <a:solidFill>
                  <a:srgbClr val="00008B"/>
                </a:solidFill>
              </a:rPr>
              <a:t>Como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b="1" dirty="0" smtClean="0">
                <a:solidFill>
                  <a:srgbClr val="00008B"/>
                </a:solidFill>
              </a:rPr>
              <a:t>Entero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Escribir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smtClean="0">
                <a:solidFill>
                  <a:srgbClr val="FF0000"/>
                </a:solidFill>
              </a:rPr>
              <a:t>"Indique lo que desea hacer: "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Escribir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smtClean="0">
                <a:solidFill>
                  <a:srgbClr val="FF0000"/>
                </a:solidFill>
              </a:rPr>
              <a:t>"1. Reservar pasaje"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Escribir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smtClean="0">
                <a:solidFill>
                  <a:srgbClr val="FF0000"/>
                </a:solidFill>
              </a:rPr>
              <a:t>"2. Comprar pasaje"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Leer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operacion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900" b="1" dirty="0" err="1" smtClean="0">
                <a:solidFill>
                  <a:srgbClr val="00008B"/>
                </a:solidFill>
              </a:rPr>
              <a:t>FinSubAlgoritmo</a:t>
            </a:r>
            <a:endParaRPr lang="es-AR" sz="19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72</a:t>
            </a:fld>
            <a:endParaRPr lang="es-ES_tradnl" dirty="0"/>
          </a:p>
        </p:txBody>
      </p:sp>
      <p:pic>
        <p:nvPicPr>
          <p:cNvPr id="6" name="5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842" y="4256651"/>
            <a:ext cx="2231507" cy="1748307"/>
          </a:xfrm>
          <a:prstGeom prst="rect">
            <a:avLst/>
          </a:prstGeom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Vendiendo Pasajes con Reservas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52178" y="2120315"/>
            <a:ext cx="5867844" cy="2847935"/>
          </a:xfrm>
        </p:spPr>
        <p:txBody>
          <a:bodyPr>
            <a:normAutofit fontScale="92500"/>
          </a:bodyPr>
          <a:lstStyle/>
          <a:p>
            <a:pPr>
              <a:buNone/>
            </a:pPr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</a:t>
            </a:r>
            <a:r>
              <a:rPr lang="es-AR" sz="22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Pregunta la operación que quiere realizar</a:t>
            </a:r>
            <a:endParaRPr lang="es-AR" sz="22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9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operacion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b="1" dirty="0" smtClean="0">
                <a:solidFill>
                  <a:srgbClr val="000000"/>
                </a:solidFill>
              </a:rPr>
              <a:t>=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preguntarOperacion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Definir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operacion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b="1" dirty="0" smtClean="0">
                <a:solidFill>
                  <a:srgbClr val="00008B"/>
                </a:solidFill>
              </a:rPr>
              <a:t>Como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b="1" dirty="0" smtClean="0">
                <a:solidFill>
                  <a:srgbClr val="00008B"/>
                </a:solidFill>
              </a:rPr>
              <a:t>Entero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Escribir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smtClean="0">
                <a:solidFill>
                  <a:srgbClr val="FF0000"/>
                </a:solidFill>
              </a:rPr>
              <a:t>"Indique lo que desea hacer: "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Escribir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smtClean="0">
                <a:solidFill>
                  <a:srgbClr val="FF0000"/>
                </a:solidFill>
              </a:rPr>
              <a:t>"1. Reservar pasaje"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Escribir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smtClean="0">
                <a:solidFill>
                  <a:srgbClr val="FF0000"/>
                </a:solidFill>
              </a:rPr>
              <a:t>"2. Comprar pasaje"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900" b="1" dirty="0" smtClean="0">
                <a:solidFill>
                  <a:srgbClr val="00008B"/>
                </a:solidFill>
              </a:rPr>
              <a:t>Leer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  <a:r>
              <a:rPr lang="es-AR" sz="1900" dirty="0" err="1" smtClean="0">
                <a:solidFill>
                  <a:srgbClr val="000000"/>
                </a:solidFill>
              </a:rPr>
              <a:t>operacion</a:t>
            </a:r>
            <a:r>
              <a:rPr lang="es-AR" sz="19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900" b="1" dirty="0" err="1" smtClean="0">
                <a:solidFill>
                  <a:srgbClr val="00008B"/>
                </a:solidFill>
              </a:rPr>
              <a:t>FinSubAlgoritmo</a:t>
            </a:r>
            <a:endParaRPr lang="es-AR" sz="19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73</a:t>
            </a:fld>
            <a:endParaRPr lang="es-ES_tradnl" dirty="0"/>
          </a:p>
        </p:txBody>
      </p:sp>
      <p:sp>
        <p:nvSpPr>
          <p:cNvPr id="6" name="5 CuadroTexto"/>
          <p:cNvSpPr txBox="1"/>
          <p:nvPr/>
        </p:nvSpPr>
        <p:spPr>
          <a:xfrm>
            <a:off x="3434521" y="4061637"/>
            <a:ext cx="570265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Completa las butacas aleatoriamente con 0, 1 y 2</a:t>
            </a:r>
            <a:endParaRPr lang="es-AR" b="1" dirty="0" smtClean="0">
              <a:solidFill>
                <a:srgbClr val="00008B"/>
              </a:solidFill>
            </a:endParaRPr>
          </a:p>
          <a:p>
            <a:r>
              <a:rPr lang="es-AR" b="1" dirty="0" err="1" smtClean="0">
                <a:solidFill>
                  <a:srgbClr val="00008B"/>
                </a:solidFill>
              </a:rPr>
              <a:t>SubAlgoritmo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err="1" smtClean="0">
                <a:solidFill>
                  <a:srgbClr val="000000"/>
                </a:solidFill>
              </a:rPr>
              <a:t>completarButacas</a:t>
            </a:r>
            <a:r>
              <a:rPr lang="es-AR" b="1" dirty="0" smtClean="0">
                <a:solidFill>
                  <a:srgbClr val="000000"/>
                </a:solidFill>
              </a:rPr>
              <a:t>(</a:t>
            </a:r>
            <a:r>
              <a:rPr lang="es-AR" dirty="0" smtClean="0">
                <a:solidFill>
                  <a:srgbClr val="000000"/>
                </a:solidFill>
              </a:rPr>
              <a:t>asientos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filas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columnas</a:t>
            </a:r>
            <a:r>
              <a:rPr lang="es-AR" b="1" dirty="0" smtClean="0">
                <a:solidFill>
                  <a:srgbClr val="000000"/>
                </a:solidFill>
              </a:rPr>
              <a:t>)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AR" b="1" dirty="0" smtClean="0">
                <a:solidFill>
                  <a:srgbClr val="00008B"/>
                </a:solidFill>
              </a:rPr>
              <a:t>Definir</a:t>
            </a:r>
            <a:r>
              <a:rPr lang="es-AR" dirty="0" smtClean="0">
                <a:solidFill>
                  <a:srgbClr val="000000"/>
                </a:solidFill>
              </a:rPr>
              <a:t> f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000000"/>
                </a:solidFill>
              </a:rPr>
              <a:t> c </a:t>
            </a:r>
            <a:r>
              <a:rPr lang="es-AR" b="1" dirty="0" smtClean="0">
                <a:solidFill>
                  <a:srgbClr val="00008B"/>
                </a:solidFill>
              </a:rPr>
              <a:t>Como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Entero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AR" b="1" dirty="0" smtClean="0">
                <a:solidFill>
                  <a:srgbClr val="00008B"/>
                </a:solidFill>
              </a:rPr>
              <a:t>Para</a:t>
            </a:r>
            <a:r>
              <a:rPr lang="es-AR" dirty="0" smtClean="0">
                <a:solidFill>
                  <a:srgbClr val="000000"/>
                </a:solidFill>
              </a:rPr>
              <a:t> f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A0522D"/>
                </a:solidFill>
              </a:rPr>
              <a:t>0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Hasta</a:t>
            </a:r>
            <a:r>
              <a:rPr lang="es-AR" dirty="0" smtClean="0">
                <a:solidFill>
                  <a:srgbClr val="000000"/>
                </a:solidFill>
              </a:rPr>
              <a:t> filas</a:t>
            </a:r>
            <a:r>
              <a:rPr lang="es-AR" b="1" dirty="0" smtClean="0">
                <a:solidFill>
                  <a:srgbClr val="000000"/>
                </a:solidFill>
              </a:rPr>
              <a:t>-</a:t>
            </a:r>
            <a:r>
              <a:rPr lang="es-AR" dirty="0" smtClean="0">
                <a:solidFill>
                  <a:srgbClr val="A0522D"/>
                </a:solidFill>
              </a:rPr>
              <a:t>1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Con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Paso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smtClean="0">
                <a:solidFill>
                  <a:srgbClr val="A0522D"/>
                </a:solidFill>
              </a:rPr>
              <a:t>1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Hacer</a:t>
            </a:r>
          </a:p>
          <a:p>
            <a:pPr lvl="2"/>
            <a:r>
              <a:rPr lang="es-AR" b="1" dirty="0" smtClean="0">
                <a:solidFill>
                  <a:srgbClr val="00008B"/>
                </a:solidFill>
              </a:rPr>
              <a:t>Para</a:t>
            </a:r>
            <a:r>
              <a:rPr lang="es-AR" dirty="0" smtClean="0">
                <a:solidFill>
                  <a:srgbClr val="000000"/>
                </a:solidFill>
              </a:rPr>
              <a:t> c</a:t>
            </a:r>
            <a:r>
              <a:rPr lang="es-AR" b="1" dirty="0" smtClean="0">
                <a:solidFill>
                  <a:srgbClr val="000000"/>
                </a:solidFill>
              </a:rPr>
              <a:t>=</a:t>
            </a:r>
            <a:r>
              <a:rPr lang="es-AR" dirty="0" smtClean="0">
                <a:solidFill>
                  <a:srgbClr val="A0522D"/>
                </a:solidFill>
              </a:rPr>
              <a:t>0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Hasta</a:t>
            </a:r>
            <a:r>
              <a:rPr lang="es-AR" dirty="0" smtClean="0">
                <a:solidFill>
                  <a:srgbClr val="000000"/>
                </a:solidFill>
              </a:rPr>
              <a:t> columnas</a:t>
            </a:r>
            <a:r>
              <a:rPr lang="es-AR" b="1" dirty="0" smtClean="0">
                <a:solidFill>
                  <a:srgbClr val="000000"/>
                </a:solidFill>
              </a:rPr>
              <a:t>-</a:t>
            </a:r>
            <a:r>
              <a:rPr lang="es-AR" dirty="0" smtClean="0">
                <a:solidFill>
                  <a:srgbClr val="A0522D"/>
                </a:solidFill>
              </a:rPr>
              <a:t>1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Con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Paso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smtClean="0">
                <a:solidFill>
                  <a:srgbClr val="A0522D"/>
                </a:solidFill>
              </a:rPr>
              <a:t>1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b="1" dirty="0" smtClean="0">
                <a:solidFill>
                  <a:srgbClr val="00008B"/>
                </a:solidFill>
              </a:rPr>
              <a:t>Hacer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AR" dirty="0" smtClean="0">
                <a:solidFill>
                  <a:srgbClr val="000000"/>
                </a:solidFill>
              </a:rPr>
              <a:t>asientos</a:t>
            </a:r>
            <a:r>
              <a:rPr lang="es-AR" b="1" dirty="0" smtClean="0">
                <a:solidFill>
                  <a:srgbClr val="000000"/>
                </a:solidFill>
              </a:rPr>
              <a:t>[</a:t>
            </a:r>
            <a:r>
              <a:rPr lang="es-AR" dirty="0" err="1" smtClean="0">
                <a:solidFill>
                  <a:srgbClr val="000000"/>
                </a:solidFill>
              </a:rPr>
              <a:t>f</a:t>
            </a:r>
            <a:r>
              <a:rPr lang="es-AR" b="1" dirty="0" err="1" smtClean="0">
                <a:solidFill>
                  <a:srgbClr val="000000"/>
                </a:solidFill>
              </a:rPr>
              <a:t>,</a:t>
            </a:r>
            <a:r>
              <a:rPr lang="es-AR" dirty="0" err="1" smtClean="0">
                <a:solidFill>
                  <a:srgbClr val="000000"/>
                </a:solidFill>
              </a:rPr>
              <a:t>c</a:t>
            </a:r>
            <a:r>
              <a:rPr lang="es-AR" b="1" dirty="0" smtClean="0">
                <a:solidFill>
                  <a:srgbClr val="000000"/>
                </a:solidFill>
              </a:rPr>
              <a:t>]=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  <a:r>
              <a:rPr lang="es-AR" dirty="0" smtClean="0">
                <a:solidFill>
                  <a:srgbClr val="00008B"/>
                </a:solidFill>
              </a:rPr>
              <a:t>aleatorio</a:t>
            </a:r>
            <a:r>
              <a:rPr lang="es-AR" b="1" dirty="0" smtClean="0">
                <a:solidFill>
                  <a:srgbClr val="000000"/>
                </a:solidFill>
              </a:rPr>
              <a:t>(</a:t>
            </a:r>
            <a:r>
              <a:rPr lang="es-AR" dirty="0" smtClean="0">
                <a:solidFill>
                  <a:srgbClr val="A0522D"/>
                </a:solidFill>
              </a:rPr>
              <a:t>0</a:t>
            </a:r>
            <a:r>
              <a:rPr lang="es-AR" b="1" dirty="0" smtClean="0">
                <a:solidFill>
                  <a:srgbClr val="000000"/>
                </a:solidFill>
              </a:rPr>
              <a:t>,</a:t>
            </a:r>
            <a:r>
              <a:rPr lang="es-AR" dirty="0" smtClean="0">
                <a:solidFill>
                  <a:srgbClr val="A0522D"/>
                </a:solidFill>
              </a:rPr>
              <a:t>2</a:t>
            </a:r>
            <a:r>
              <a:rPr lang="es-AR" b="1" dirty="0" smtClean="0">
                <a:solidFill>
                  <a:srgbClr val="000000"/>
                </a:solidFill>
              </a:rPr>
              <a:t>)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AR" b="1" dirty="0" err="1" smtClean="0">
                <a:solidFill>
                  <a:srgbClr val="00008B"/>
                </a:solidFill>
              </a:rPr>
              <a:t>FinPara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AR" b="1" dirty="0" err="1" smtClean="0">
                <a:solidFill>
                  <a:srgbClr val="00008B"/>
                </a:solidFill>
              </a:rPr>
              <a:t>FinPara</a:t>
            </a:r>
            <a:r>
              <a:rPr lang="es-AR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AR" b="1" dirty="0" err="1" smtClean="0">
                <a:solidFill>
                  <a:srgbClr val="00008B"/>
                </a:solidFill>
              </a:rPr>
              <a:t>FinSubAlgoritmo</a:t>
            </a:r>
            <a:endParaRPr lang="es-AR" dirty="0"/>
          </a:p>
        </p:txBody>
      </p:sp>
      <p:pic>
        <p:nvPicPr>
          <p:cNvPr id="7" name="6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2567" y="2434855"/>
            <a:ext cx="1503293" cy="1177777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Vendiendo Pasajes con Reservas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52178" y="2120315"/>
            <a:ext cx="5867844" cy="3929611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</a:t>
            </a:r>
            <a:r>
              <a:rPr lang="es-AR" sz="22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Muestra los asientos del colectivo</a:t>
            </a:r>
            <a:endParaRPr lang="es-AR" sz="22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err="1" smtClean="0">
                <a:solidFill>
                  <a:srgbClr val="000000"/>
                </a:solidFill>
              </a:rPr>
              <a:t>mostrarButacas</a:t>
            </a:r>
            <a:r>
              <a:rPr lang="es-AR" sz="1500" b="1" dirty="0" smtClean="0">
                <a:solidFill>
                  <a:srgbClr val="000000"/>
                </a:solidFill>
              </a:rPr>
              <a:t>(</a:t>
            </a:r>
            <a:r>
              <a:rPr lang="es-AR" sz="1500" dirty="0" smtClean="0">
                <a:solidFill>
                  <a:srgbClr val="000000"/>
                </a:solidFill>
              </a:rPr>
              <a:t>asientos</a:t>
            </a:r>
            <a:r>
              <a:rPr lang="es-AR" sz="1500" b="1" dirty="0" smtClean="0">
                <a:solidFill>
                  <a:srgbClr val="000000"/>
                </a:solidFill>
              </a:rPr>
              <a:t>,</a:t>
            </a:r>
            <a:r>
              <a:rPr lang="es-AR" sz="1500" dirty="0" smtClean="0">
                <a:solidFill>
                  <a:srgbClr val="000000"/>
                </a:solidFill>
              </a:rPr>
              <a:t> filas</a:t>
            </a:r>
            <a:r>
              <a:rPr lang="es-AR" sz="1500" b="1" dirty="0" smtClean="0">
                <a:solidFill>
                  <a:srgbClr val="000000"/>
                </a:solidFill>
              </a:rPr>
              <a:t>,</a:t>
            </a:r>
            <a:r>
              <a:rPr lang="es-AR" sz="1500" dirty="0" smtClean="0">
                <a:solidFill>
                  <a:srgbClr val="000000"/>
                </a:solidFill>
              </a:rPr>
              <a:t> columnas</a:t>
            </a:r>
            <a:r>
              <a:rPr lang="es-AR" sz="1500" b="1" dirty="0" smtClean="0">
                <a:solidFill>
                  <a:srgbClr val="000000"/>
                </a:solidFill>
              </a:rPr>
              <a:t>)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Definir</a:t>
            </a:r>
            <a:r>
              <a:rPr lang="es-AR" sz="1500" dirty="0" smtClean="0">
                <a:solidFill>
                  <a:srgbClr val="000000"/>
                </a:solidFill>
              </a:rPr>
              <a:t> f</a:t>
            </a:r>
            <a:r>
              <a:rPr lang="es-AR" sz="1500" b="1" dirty="0" smtClean="0">
                <a:solidFill>
                  <a:srgbClr val="000000"/>
                </a:solidFill>
              </a:rPr>
              <a:t>,</a:t>
            </a:r>
            <a:r>
              <a:rPr lang="es-AR" sz="1500" dirty="0" smtClean="0">
                <a:solidFill>
                  <a:srgbClr val="000000"/>
                </a:solidFill>
              </a:rPr>
              <a:t> c </a:t>
            </a:r>
            <a:r>
              <a:rPr lang="es-AR" sz="1500" b="1" dirty="0" smtClean="0">
                <a:solidFill>
                  <a:srgbClr val="00008B"/>
                </a:solidFill>
              </a:rPr>
              <a:t>Como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Entero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Para</a:t>
            </a:r>
            <a:r>
              <a:rPr lang="es-AR" sz="1500" dirty="0" smtClean="0">
                <a:solidFill>
                  <a:srgbClr val="000000"/>
                </a:solidFill>
              </a:rPr>
              <a:t> f</a:t>
            </a:r>
            <a:r>
              <a:rPr lang="es-AR" sz="1500" b="1" dirty="0" smtClean="0">
                <a:solidFill>
                  <a:srgbClr val="000000"/>
                </a:solidFill>
              </a:rPr>
              <a:t>=</a:t>
            </a:r>
            <a:r>
              <a:rPr lang="es-AR" sz="1500" dirty="0" smtClean="0">
                <a:solidFill>
                  <a:srgbClr val="A0522D"/>
                </a:solidFill>
              </a:rPr>
              <a:t>0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Hasta</a:t>
            </a:r>
            <a:r>
              <a:rPr lang="es-AR" sz="1500" dirty="0" smtClean="0">
                <a:solidFill>
                  <a:srgbClr val="000000"/>
                </a:solidFill>
              </a:rPr>
              <a:t> filas</a:t>
            </a:r>
            <a:r>
              <a:rPr lang="es-AR" sz="1500" b="1" dirty="0" smtClean="0">
                <a:solidFill>
                  <a:srgbClr val="000000"/>
                </a:solidFill>
              </a:rPr>
              <a:t>-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Con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Paso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Hacer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"Fila "</a:t>
            </a:r>
            <a:r>
              <a:rPr lang="es-AR" sz="1500" dirty="0" smtClean="0">
                <a:solidFill>
                  <a:srgbClr val="000000"/>
                </a:solidFill>
              </a:rPr>
              <a:t> f </a:t>
            </a:r>
          </a:p>
          <a:p>
            <a:pPr lvl="2"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Para</a:t>
            </a:r>
            <a:r>
              <a:rPr lang="es-AR" sz="1500" dirty="0" smtClean="0">
                <a:solidFill>
                  <a:srgbClr val="000000"/>
                </a:solidFill>
              </a:rPr>
              <a:t> c</a:t>
            </a:r>
            <a:r>
              <a:rPr lang="es-AR" sz="1500" b="1" dirty="0" smtClean="0">
                <a:solidFill>
                  <a:srgbClr val="000000"/>
                </a:solidFill>
              </a:rPr>
              <a:t>=</a:t>
            </a:r>
            <a:r>
              <a:rPr lang="es-AR" sz="1500" dirty="0" smtClean="0">
                <a:solidFill>
                  <a:srgbClr val="A0522D"/>
                </a:solidFill>
              </a:rPr>
              <a:t>0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Hasta</a:t>
            </a:r>
            <a:r>
              <a:rPr lang="es-AR" sz="1500" dirty="0" smtClean="0">
                <a:solidFill>
                  <a:srgbClr val="000000"/>
                </a:solidFill>
              </a:rPr>
              <a:t> columnas</a:t>
            </a:r>
            <a:r>
              <a:rPr lang="es-AR" sz="1500" b="1" dirty="0" smtClean="0">
                <a:solidFill>
                  <a:srgbClr val="000000"/>
                </a:solidFill>
              </a:rPr>
              <a:t>-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Con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Paso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Hacer</a:t>
            </a:r>
          </a:p>
          <a:p>
            <a:pPr lvl="3">
              <a:buNone/>
            </a:pP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Sin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Saltar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"B"</a:t>
            </a:r>
            <a:r>
              <a:rPr lang="es-AR" sz="1500" dirty="0" smtClean="0">
                <a:solidFill>
                  <a:srgbClr val="000000"/>
                </a:solidFill>
              </a:rPr>
              <a:t> c </a:t>
            </a:r>
            <a:r>
              <a:rPr lang="es-AR" sz="1500" dirty="0" smtClean="0">
                <a:solidFill>
                  <a:srgbClr val="FF0000"/>
                </a:solidFill>
              </a:rPr>
              <a:t>"|"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FinPara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 "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Para</a:t>
            </a:r>
            <a:r>
              <a:rPr lang="es-AR" sz="1500" dirty="0" smtClean="0">
                <a:solidFill>
                  <a:srgbClr val="000000"/>
                </a:solidFill>
              </a:rPr>
              <a:t> c</a:t>
            </a:r>
            <a:r>
              <a:rPr lang="es-AR" sz="1500" b="1" dirty="0" smtClean="0">
                <a:solidFill>
                  <a:srgbClr val="000000"/>
                </a:solidFill>
              </a:rPr>
              <a:t>=</a:t>
            </a:r>
            <a:r>
              <a:rPr lang="es-AR" sz="1500" dirty="0" smtClean="0">
                <a:solidFill>
                  <a:srgbClr val="A0522D"/>
                </a:solidFill>
              </a:rPr>
              <a:t>0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Hasta</a:t>
            </a:r>
            <a:r>
              <a:rPr lang="es-AR" sz="1500" dirty="0" smtClean="0">
                <a:solidFill>
                  <a:srgbClr val="000000"/>
                </a:solidFill>
              </a:rPr>
              <a:t> columnas</a:t>
            </a:r>
            <a:r>
              <a:rPr lang="es-AR" sz="1500" b="1" dirty="0" smtClean="0">
                <a:solidFill>
                  <a:srgbClr val="000000"/>
                </a:solidFill>
              </a:rPr>
              <a:t>-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Con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Paso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A0522D"/>
                </a:solidFill>
              </a:rPr>
              <a:t>1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Hacer</a:t>
            </a:r>
          </a:p>
          <a:p>
            <a:pPr lvl="3"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Sin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Saltar</a:t>
            </a:r>
            <a:r>
              <a:rPr lang="es-AR" sz="1500" dirty="0" smtClean="0">
                <a:solidFill>
                  <a:srgbClr val="000000"/>
                </a:solidFill>
              </a:rPr>
              <a:t> asientos</a:t>
            </a:r>
            <a:r>
              <a:rPr lang="es-AR" sz="1500" b="1" dirty="0" smtClean="0">
                <a:solidFill>
                  <a:srgbClr val="000000"/>
                </a:solidFill>
              </a:rPr>
              <a:t>[</a:t>
            </a:r>
            <a:r>
              <a:rPr lang="es-AR" sz="1500" dirty="0" err="1" smtClean="0">
                <a:solidFill>
                  <a:srgbClr val="000000"/>
                </a:solidFill>
              </a:rPr>
              <a:t>f</a:t>
            </a:r>
            <a:r>
              <a:rPr lang="es-AR" sz="1500" b="1" dirty="0" err="1" smtClean="0">
                <a:solidFill>
                  <a:srgbClr val="000000"/>
                </a:solidFill>
              </a:rPr>
              <a:t>,</a:t>
            </a:r>
            <a:r>
              <a:rPr lang="es-AR" sz="1500" dirty="0" err="1" smtClean="0">
                <a:solidFill>
                  <a:srgbClr val="000000"/>
                </a:solidFill>
              </a:rPr>
              <a:t>c</a:t>
            </a:r>
            <a:r>
              <a:rPr lang="es-AR" sz="1500" b="1" dirty="0" smtClean="0">
                <a:solidFill>
                  <a:srgbClr val="000000"/>
                </a:solidFill>
              </a:rPr>
              <a:t>]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 "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FinPara</a:t>
            </a:r>
            <a:endParaRPr lang="es-AR" sz="1500" b="1" dirty="0" smtClean="0">
              <a:solidFill>
                <a:srgbClr val="00008B"/>
              </a:solidFill>
            </a:endParaRPr>
          </a:p>
          <a:p>
            <a:pPr lvl="2">
              <a:buNone/>
            </a:pP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 "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500" b="1" dirty="0" smtClean="0">
                <a:solidFill>
                  <a:srgbClr val="00008B"/>
                </a:solidFill>
              </a:rPr>
              <a:t>Escribir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dirty="0" smtClean="0">
                <a:solidFill>
                  <a:srgbClr val="FF0000"/>
                </a:solidFill>
              </a:rPr>
              <a:t>"___________“</a:t>
            </a:r>
          </a:p>
          <a:p>
            <a:pPr lvl="1">
              <a:buNone/>
            </a:pPr>
            <a:r>
              <a:rPr lang="es-AR" sz="1500" dirty="0" smtClean="0">
                <a:solidFill>
                  <a:srgbClr val="000000"/>
                </a:solidFill>
              </a:rPr>
              <a:t> </a:t>
            </a:r>
            <a:r>
              <a:rPr lang="es-AR" sz="1500" b="1" dirty="0" err="1" smtClean="0">
                <a:solidFill>
                  <a:srgbClr val="00008B"/>
                </a:solidFill>
              </a:rPr>
              <a:t>FinPara</a:t>
            </a:r>
            <a:r>
              <a:rPr lang="es-AR" sz="15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500" b="1" dirty="0" err="1" smtClean="0">
                <a:solidFill>
                  <a:srgbClr val="00008B"/>
                </a:solidFill>
              </a:rPr>
              <a:t>FinSubAlgoritmo</a:t>
            </a:r>
            <a:endParaRPr lang="es-AR" sz="15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74</a:t>
            </a:fld>
            <a:endParaRPr lang="es-ES_tradnl" dirty="0"/>
          </a:p>
        </p:txBody>
      </p:sp>
      <p:pic>
        <p:nvPicPr>
          <p:cNvPr id="6" name="5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980" y="4548208"/>
            <a:ext cx="1859369" cy="1456750"/>
          </a:xfrm>
          <a:prstGeom prst="rect">
            <a:avLst/>
          </a:prstGeom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Vendiendo Pasajes con Reservas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52178" y="2120315"/>
            <a:ext cx="8363172" cy="445511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</a:t>
            </a:r>
            <a:r>
              <a:rPr lang="es-AR" sz="22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Marca un asiento como vendido verificando que no haya estado vendido con anterioridad</a:t>
            </a:r>
            <a:endParaRPr lang="es-AR" sz="2200" b="1" dirty="0" smtClean="0">
              <a:solidFill>
                <a:srgbClr val="00008B"/>
              </a:solidFill>
            </a:endParaRPr>
          </a:p>
          <a:p>
            <a:pPr>
              <a:lnSpc>
                <a:spcPct val="70000"/>
              </a:lnSpc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comprarAsiento</a:t>
            </a:r>
            <a:r>
              <a:rPr lang="es-AR" sz="1400" b="1" dirty="0" smtClean="0">
                <a:solidFill>
                  <a:srgbClr val="000000"/>
                </a:solidFill>
              </a:rPr>
              <a:t>(</a:t>
            </a:r>
            <a:r>
              <a:rPr lang="es-AR" sz="1400" dirty="0" smtClean="0">
                <a:solidFill>
                  <a:srgbClr val="000000"/>
                </a:solidFill>
              </a:rPr>
              <a:t>asientos</a:t>
            </a:r>
            <a:r>
              <a:rPr lang="es-AR" sz="1400" b="1" dirty="0" smtClean="0">
                <a:solidFill>
                  <a:srgbClr val="000000"/>
                </a:solidFill>
              </a:rPr>
              <a:t>)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fila</a:t>
            </a:r>
            <a:r>
              <a:rPr lang="es-AR" sz="1400" b="1" dirty="0" smtClean="0">
                <a:solidFill>
                  <a:srgbClr val="000000"/>
                </a:solidFill>
              </a:rPr>
              <a:t>,</a:t>
            </a:r>
            <a:r>
              <a:rPr lang="es-AR" sz="1400" dirty="0" smtClean="0">
                <a:solidFill>
                  <a:srgbClr val="000000"/>
                </a:solidFill>
              </a:rPr>
              <a:t> asiento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"Indique la fila que desea: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fila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"Indique la asiento que desea: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asiento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Si</a:t>
            </a:r>
            <a:r>
              <a:rPr lang="es-AR" sz="1400" dirty="0" smtClean="0">
                <a:solidFill>
                  <a:srgbClr val="000000"/>
                </a:solidFill>
              </a:rPr>
              <a:t> asientos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smtClean="0">
                <a:solidFill>
                  <a:srgbClr val="000000"/>
                </a:solidFill>
              </a:rPr>
              <a:t>fila</a:t>
            </a:r>
            <a:r>
              <a:rPr lang="es-AR" sz="1400" b="1" dirty="0" smtClean="0">
                <a:solidFill>
                  <a:srgbClr val="000000"/>
                </a:solidFill>
              </a:rPr>
              <a:t>,</a:t>
            </a:r>
            <a:r>
              <a:rPr lang="es-AR" sz="1400" dirty="0" smtClean="0">
                <a:solidFill>
                  <a:srgbClr val="000000"/>
                </a:solidFill>
              </a:rPr>
              <a:t> asiento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2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Entonces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"Su asiento ya estaba reservada, ahora puede comprar el pasaje"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Sino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Si</a:t>
            </a:r>
            <a:r>
              <a:rPr lang="es-AR" sz="1400" dirty="0" smtClean="0">
                <a:solidFill>
                  <a:srgbClr val="000000"/>
                </a:solidFill>
              </a:rPr>
              <a:t> asientos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smtClean="0">
                <a:solidFill>
                  <a:srgbClr val="000000"/>
                </a:solidFill>
              </a:rPr>
              <a:t>fila</a:t>
            </a:r>
            <a:r>
              <a:rPr lang="es-AR" sz="1400" b="1" dirty="0" smtClean="0">
                <a:solidFill>
                  <a:srgbClr val="000000"/>
                </a:solidFill>
              </a:rPr>
              <a:t>,</a:t>
            </a:r>
            <a:r>
              <a:rPr lang="es-AR" sz="1400" dirty="0" smtClean="0">
                <a:solidFill>
                  <a:srgbClr val="000000"/>
                </a:solidFill>
              </a:rPr>
              <a:t> asiento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Entonces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"La asiento seleccionada ya está vendido"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Sino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"Ud. compro el asiento "</a:t>
            </a:r>
            <a:r>
              <a:rPr lang="es-AR" sz="1400" dirty="0" smtClean="0">
                <a:solidFill>
                  <a:srgbClr val="000000"/>
                </a:solidFill>
              </a:rPr>
              <a:t> fila </a:t>
            </a:r>
            <a:r>
              <a:rPr lang="es-AR" sz="1400" dirty="0" smtClean="0">
                <a:solidFill>
                  <a:srgbClr val="FF0000"/>
                </a:solidFill>
              </a:rPr>
              <a:t>"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lnSpc>
                <a:spcPct val="70000"/>
              </a:lnSpc>
              <a:buNone/>
            </a:pPr>
            <a:r>
              <a:rPr lang="es-AR" sz="1400" dirty="0" smtClean="0">
                <a:solidFill>
                  <a:srgbClr val="000000"/>
                </a:solidFill>
              </a:rPr>
              <a:t>asiento asientos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fila</a:t>
            </a:r>
            <a:r>
              <a:rPr lang="es-AR" sz="1400" b="1" dirty="0" err="1" smtClean="0">
                <a:solidFill>
                  <a:srgbClr val="000000"/>
                </a:solidFill>
              </a:rPr>
              <a:t>,</a:t>
            </a:r>
            <a:r>
              <a:rPr lang="es-AR" sz="1400" dirty="0" err="1" smtClean="0">
                <a:solidFill>
                  <a:srgbClr val="000000"/>
                </a:solidFill>
              </a:rPr>
              <a:t>asiento</a:t>
            </a:r>
            <a:r>
              <a:rPr lang="es-AR" sz="1400" b="1" dirty="0" smtClean="0">
                <a:solidFill>
                  <a:srgbClr val="000000"/>
                </a:solidFill>
              </a:rPr>
              <a:t>]=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FinSi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FinSi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70000"/>
              </a:lnSpc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FinSubAlgoritmo</a:t>
            </a:r>
            <a:endParaRPr lang="es-AR" sz="14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75</a:t>
            </a:fld>
            <a:endParaRPr lang="es-ES_tradnl" dirty="0"/>
          </a:p>
        </p:txBody>
      </p:sp>
      <p:pic>
        <p:nvPicPr>
          <p:cNvPr id="6" name="5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980" y="4548208"/>
            <a:ext cx="1859369" cy="1456750"/>
          </a:xfrm>
          <a:prstGeom prst="rect">
            <a:avLst/>
          </a:prstGeom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Vendiendo Pasajes con Reservas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52178" y="2120315"/>
            <a:ext cx="8363172" cy="445511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s-AR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// </a:t>
            </a:r>
            <a:r>
              <a:rPr lang="es-AR" sz="2200" b="1" dirty="0" smtClean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Marca un asiento como reservado verificando que no haya estado vendido ni reservado con anterioridad</a:t>
            </a:r>
            <a:endParaRPr lang="es-AR" sz="2200" b="1" dirty="0" smtClean="0">
              <a:solidFill>
                <a:srgbClr val="00008B"/>
              </a:solidFill>
            </a:endParaRPr>
          </a:p>
          <a:p>
            <a:pPr>
              <a:lnSpc>
                <a:spcPct val="70000"/>
              </a:lnSpc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SubAlgoritmo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reservarAsiento</a:t>
            </a:r>
            <a:r>
              <a:rPr lang="es-AR" sz="1400" b="1" dirty="0" smtClean="0">
                <a:solidFill>
                  <a:srgbClr val="000000"/>
                </a:solidFill>
              </a:rPr>
              <a:t>(</a:t>
            </a:r>
            <a:r>
              <a:rPr lang="es-AR" sz="1400" dirty="0" smtClean="0">
                <a:solidFill>
                  <a:srgbClr val="000000"/>
                </a:solidFill>
              </a:rPr>
              <a:t>asientos</a:t>
            </a:r>
            <a:r>
              <a:rPr lang="es-AR" sz="1400" b="1" dirty="0" smtClean="0">
                <a:solidFill>
                  <a:srgbClr val="000000"/>
                </a:solidFill>
              </a:rPr>
              <a:t>)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fila</a:t>
            </a:r>
            <a:r>
              <a:rPr lang="es-AR" sz="1400" b="1" dirty="0" smtClean="0">
                <a:solidFill>
                  <a:srgbClr val="000000"/>
                </a:solidFill>
              </a:rPr>
              <a:t>,</a:t>
            </a:r>
            <a:r>
              <a:rPr lang="es-AR" sz="1400" dirty="0" smtClean="0">
                <a:solidFill>
                  <a:srgbClr val="000000"/>
                </a:solidFill>
              </a:rPr>
              <a:t> asiento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"Indique la fila que desea: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fila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"Indique la asiento que desea: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asiento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Si</a:t>
            </a:r>
            <a:r>
              <a:rPr lang="es-AR" sz="1400" dirty="0" smtClean="0">
                <a:solidFill>
                  <a:srgbClr val="000000"/>
                </a:solidFill>
              </a:rPr>
              <a:t> asientos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fila</a:t>
            </a:r>
            <a:r>
              <a:rPr lang="es-AR" sz="1400" b="1" dirty="0" err="1" smtClean="0">
                <a:solidFill>
                  <a:srgbClr val="000000"/>
                </a:solidFill>
              </a:rPr>
              <a:t>,</a:t>
            </a:r>
            <a:r>
              <a:rPr lang="es-AR" sz="1400" dirty="0" err="1" smtClean="0">
                <a:solidFill>
                  <a:srgbClr val="000000"/>
                </a:solidFill>
              </a:rPr>
              <a:t>asiento</a:t>
            </a:r>
            <a:r>
              <a:rPr lang="es-AR" sz="1400" b="1" dirty="0" smtClean="0">
                <a:solidFill>
                  <a:srgbClr val="000000"/>
                </a:solidFill>
              </a:rPr>
              <a:t>]=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Entonces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asiento ya esta vendido"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Sino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Si</a:t>
            </a:r>
            <a:r>
              <a:rPr lang="es-AR" sz="1400" dirty="0" smtClean="0">
                <a:solidFill>
                  <a:srgbClr val="000000"/>
                </a:solidFill>
              </a:rPr>
              <a:t> asientos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fila</a:t>
            </a:r>
            <a:r>
              <a:rPr lang="es-AR" sz="1400" b="1" dirty="0" err="1" smtClean="0">
                <a:solidFill>
                  <a:srgbClr val="000000"/>
                </a:solidFill>
              </a:rPr>
              <a:t>,</a:t>
            </a:r>
            <a:r>
              <a:rPr lang="es-AR" sz="1400" dirty="0" err="1" smtClean="0">
                <a:solidFill>
                  <a:srgbClr val="000000"/>
                </a:solidFill>
              </a:rPr>
              <a:t>asiento</a:t>
            </a:r>
            <a:r>
              <a:rPr lang="es-AR" sz="1400" b="1" dirty="0" smtClean="0">
                <a:solidFill>
                  <a:srgbClr val="000000"/>
                </a:solidFill>
              </a:rPr>
              <a:t>]=</a:t>
            </a:r>
            <a:r>
              <a:rPr lang="es-AR" sz="1400" dirty="0" smtClean="0">
                <a:solidFill>
                  <a:srgbClr val="A0522D"/>
                </a:solidFill>
              </a:rPr>
              <a:t>2</a:t>
            </a:r>
            <a:r>
              <a:rPr lang="es-AR" sz="1400" dirty="0" smtClean="0">
                <a:solidFill>
                  <a:srgbClr val="000000"/>
                </a:solidFill>
              </a:rPr>
              <a:t>  </a:t>
            </a:r>
            <a:r>
              <a:rPr lang="es-AR" sz="1400" b="1" dirty="0" smtClean="0">
                <a:solidFill>
                  <a:srgbClr val="00008B"/>
                </a:solidFill>
              </a:rPr>
              <a:t>Entonces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asiento ya estaba reservado"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Sino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3">
              <a:lnSpc>
                <a:spcPct val="70000"/>
              </a:lnSpc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"Ud. reservo el asiento "</a:t>
            </a:r>
            <a:r>
              <a:rPr lang="es-AR" sz="1400" dirty="0" smtClean="0">
                <a:solidFill>
                  <a:srgbClr val="000000"/>
                </a:solidFill>
              </a:rPr>
              <a:t> fila </a:t>
            </a:r>
            <a:r>
              <a:rPr lang="es-AR" sz="1400" dirty="0" smtClean="0">
                <a:solidFill>
                  <a:srgbClr val="FF0000"/>
                </a:solidFill>
              </a:rPr>
              <a:t>" "</a:t>
            </a:r>
            <a:r>
              <a:rPr lang="es-AR" sz="1400" dirty="0" smtClean="0">
                <a:solidFill>
                  <a:srgbClr val="000000"/>
                </a:solidFill>
              </a:rPr>
              <a:t> asiento </a:t>
            </a:r>
          </a:p>
          <a:p>
            <a:pPr lvl="3">
              <a:lnSpc>
                <a:spcPct val="70000"/>
              </a:lnSpc>
              <a:buNone/>
            </a:pPr>
            <a:r>
              <a:rPr lang="es-AR" sz="1400" dirty="0" smtClean="0">
                <a:solidFill>
                  <a:srgbClr val="000000"/>
                </a:solidFill>
              </a:rPr>
              <a:t>asientos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fila</a:t>
            </a:r>
            <a:r>
              <a:rPr lang="es-AR" sz="1400" b="1" dirty="0" err="1" smtClean="0">
                <a:solidFill>
                  <a:srgbClr val="000000"/>
                </a:solidFill>
              </a:rPr>
              <a:t>,</a:t>
            </a:r>
            <a:r>
              <a:rPr lang="es-AR" sz="1400" dirty="0" err="1" smtClean="0">
                <a:solidFill>
                  <a:srgbClr val="000000"/>
                </a:solidFill>
              </a:rPr>
              <a:t>asiento</a:t>
            </a:r>
            <a:r>
              <a:rPr lang="es-AR" sz="1400" b="1" dirty="0" smtClean="0">
                <a:solidFill>
                  <a:srgbClr val="000000"/>
                </a:solidFill>
              </a:rPr>
              <a:t>]=</a:t>
            </a:r>
            <a:r>
              <a:rPr lang="es-AR" sz="1400" dirty="0" smtClean="0">
                <a:solidFill>
                  <a:srgbClr val="A0522D"/>
                </a:solidFill>
              </a:rPr>
              <a:t>2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FinSi</a:t>
            </a:r>
            <a:endParaRPr lang="es-AR" sz="1400" b="1" dirty="0" smtClean="0">
              <a:solidFill>
                <a:srgbClr val="00008B"/>
              </a:solidFill>
            </a:endParaRPr>
          </a:p>
          <a:p>
            <a:pPr lvl="1">
              <a:lnSpc>
                <a:spcPct val="70000"/>
              </a:lnSpc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FinSi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70000"/>
              </a:lnSpc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FinSubAlgoritmo</a:t>
            </a:r>
            <a:endParaRPr lang="es-AR" sz="14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76</a:t>
            </a:fld>
            <a:endParaRPr lang="es-ES_tradnl" dirty="0"/>
          </a:p>
        </p:txBody>
      </p:sp>
      <p:pic>
        <p:nvPicPr>
          <p:cNvPr id="6" name="5 Imagen" descr="colectiv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980" y="4548208"/>
            <a:ext cx="1859369" cy="1456750"/>
          </a:xfrm>
          <a:prstGeom prst="rect">
            <a:avLst/>
          </a:prstGeom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7832" y="3404186"/>
            <a:ext cx="4614235" cy="3171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36217" y="3856184"/>
            <a:ext cx="3956566" cy="271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smtClean="0"/>
              <a:t>Ejercicios de Repaso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– Vendiendo Pasajes con Reservas</a:t>
            </a:r>
            <a:endParaRPr lang="es-AR" sz="28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77</a:t>
            </a:fld>
            <a:endParaRPr lang="es-ES_tradnl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465675" y="2120315"/>
            <a:ext cx="4251250" cy="2921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67832" y="2258538"/>
            <a:ext cx="3768385" cy="2589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Repaso Examen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Decir Que Hace!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78</a:t>
            </a:fld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681" y="3649986"/>
            <a:ext cx="4441031" cy="2960688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628650" y="3649985"/>
            <a:ext cx="512183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metodo1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arr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x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y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ax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ax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arr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x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arr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x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arr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y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arr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y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ax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84896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Operadores Lógicos</a:t>
            </a:r>
            <a:endParaRPr lang="es-AR" b="1" dirty="0"/>
          </a:p>
        </p:txBody>
      </p:sp>
      <p:graphicFrame>
        <p:nvGraphicFramePr>
          <p:cNvPr id="6" name="5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0200900"/>
              </p:ext>
            </p:extLst>
          </p:nvPr>
        </p:nvGraphicFramePr>
        <p:xfrm>
          <a:off x="136358" y="2914567"/>
          <a:ext cx="8871283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7217"/>
                <a:gridCol w="2380028"/>
                <a:gridCol w="2762745"/>
                <a:gridCol w="215129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Operador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Significado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Descripción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Ejemplo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&amp; o Y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Conjunción</a:t>
                      </a:r>
                      <a:r>
                        <a:rPr lang="es-AR" sz="24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(Y)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Ambas son Verdaderas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(7&gt;4) &amp; (2=2) 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| o O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Disyunción (O)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Al menos una es verdadera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(1=1 | 2=1)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~ o NO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Negación (No)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No es verdadero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~(2&lt;5) </a:t>
                      </a:r>
                      <a:endParaRPr lang="es-AR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</a:t>
            </a:fld>
            <a:endParaRPr lang="es-ES_tradn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Repaso Examen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Decir Que Hace!</a:t>
            </a:r>
            <a:endParaRPr lang="es-ES_tradnl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400" dirty="0"/>
              <a:t>Este método permite </a:t>
            </a:r>
            <a:r>
              <a:rPr lang="es-ES_tradnl" sz="2400" dirty="0" smtClean="0"/>
              <a:t>intercambiar </a:t>
            </a:r>
            <a:r>
              <a:rPr lang="es-ES_tradnl" sz="2400" dirty="0"/>
              <a:t>los valores en las posiciones </a:t>
            </a:r>
            <a:r>
              <a:rPr lang="es-ES_tradnl" sz="2400" dirty="0" smtClean="0"/>
              <a:t>“x” e “y” </a:t>
            </a:r>
            <a:r>
              <a:rPr lang="es-ES_tradnl" sz="2400" dirty="0"/>
              <a:t>de un arreglo </a:t>
            </a:r>
            <a:r>
              <a:rPr lang="es-ES_tradnl" sz="2400" dirty="0" smtClean="0"/>
              <a:t>“</a:t>
            </a:r>
            <a:r>
              <a:rPr lang="es-ES_tradnl" sz="2400" dirty="0" err="1" smtClean="0"/>
              <a:t>arr</a:t>
            </a:r>
            <a:r>
              <a:rPr lang="es-ES_tradnl" sz="2400" dirty="0" smtClean="0"/>
              <a:t>” </a:t>
            </a:r>
            <a:r>
              <a:rPr lang="es-ES_tradnl" sz="2400" dirty="0"/>
              <a:t>utilizando una variable </a:t>
            </a:r>
            <a:r>
              <a:rPr lang="es-ES_tradnl" sz="2400" dirty="0" smtClean="0"/>
              <a:t>auxiliar “</a:t>
            </a:r>
            <a:r>
              <a:rPr lang="es-ES_tradnl" sz="2400" dirty="0" err="1" smtClean="0"/>
              <a:t>ax</a:t>
            </a:r>
            <a:r>
              <a:rPr lang="es-ES_tradnl" sz="2400" dirty="0" smtClean="0"/>
              <a:t>”</a:t>
            </a:r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79</a:t>
            </a:fld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681" y="3649986"/>
            <a:ext cx="4441031" cy="2960688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28650" y="3649985"/>
            <a:ext cx="512183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metodo1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arr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x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y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ax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ax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arr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x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arr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x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arr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y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arr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>
                <a:solidFill>
                  <a:srgbClr val="000000"/>
                </a:solidFill>
              </a:rPr>
              <a:t>y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ax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18691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Repaso Examen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/>
              <a:t>Ejercicio </a:t>
            </a:r>
            <a:r>
              <a:rPr lang="mr-IN" sz="2800" i="1" dirty="0"/>
              <a:t>–</a:t>
            </a:r>
            <a:r>
              <a:rPr lang="es-ES_tradnl" sz="2800" i="1" dirty="0"/>
              <a:t> Decir Que Hace!</a:t>
            </a:r>
            <a:endParaRPr lang="es-ES_tradnl" sz="2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80</a:t>
            </a:fld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6475" y="4667577"/>
            <a:ext cx="2907474" cy="1936423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120314"/>
            <a:ext cx="432911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SubAlgoritmo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metodo2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(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v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s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i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d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aux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dirty="0" smtClean="0">
                <a:solidFill>
                  <a:srgbClr val="000000"/>
                </a:solidFill>
                <a:effectLst/>
              </a:rPr>
              <a:t>i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dirty="0" smtClean="0">
                <a:solidFill>
                  <a:srgbClr val="000000"/>
                </a:solidFill>
                <a:effectLst/>
              </a:rPr>
              <a:t>d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s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Mientras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i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&lt;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d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Hacer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dirty="0">
                <a:solidFill>
                  <a:srgbClr val="000000"/>
                </a:solidFill>
              </a:rPr>
              <a:t>metodo1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v, i, d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</a:p>
          <a:p>
            <a:pPr lvl="2"/>
            <a:r>
              <a:rPr lang="es-ES_tradnl" sz="2400" dirty="0" smtClean="0">
                <a:solidFill>
                  <a:srgbClr val="000000"/>
                </a:solidFill>
                <a:effectLst/>
              </a:rPr>
              <a:t>i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i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dirty="0">
                <a:solidFill>
                  <a:srgbClr val="000000"/>
                </a:solidFill>
              </a:rPr>
              <a:t>d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d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FinMientras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FinSubAlgoritmo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25220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Repaso Examen</a:t>
            </a:r>
            <a:r>
              <a:rPr lang="es-ES_tradnl" dirty="0"/>
              <a:t/>
            </a:r>
            <a:br>
              <a:rPr lang="es-ES_tradnl" dirty="0"/>
            </a:br>
            <a:r>
              <a:rPr lang="es-ES_tradnl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Decir Que Hace!</a:t>
            </a:r>
            <a:endParaRPr lang="es-ES_tradnl" sz="2800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4072269" y="2160000"/>
            <a:ext cx="4667693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_tradnl" sz="2000" dirty="0"/>
              <a:t>Este método </a:t>
            </a:r>
            <a:r>
              <a:rPr lang="es-ES_tradnl" sz="2000" dirty="0" smtClean="0"/>
              <a:t>invierte los elementos del arreglo “v” de tamaño “s”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_tradnl" sz="2000" dirty="0" smtClean="0"/>
              <a:t>El arreglo se navega con dos índices, denominados “i” y “d”, los cuales permiten analizar el extremo izquierdo y derecho al mismo tiempo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_tradnl" sz="2000" dirty="0" smtClean="0"/>
              <a:t>El índice “i” es incrementado y “d” es </a:t>
            </a:r>
            <a:r>
              <a:rPr lang="es-ES_tradnl" sz="2000" dirty="0" err="1" smtClean="0"/>
              <a:t>decrementado</a:t>
            </a:r>
            <a:r>
              <a:rPr lang="es-ES_tradnl" sz="2000" dirty="0" smtClean="0"/>
              <a:t> en cada iteración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81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0" y="2120314"/>
            <a:ext cx="432911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SubAlgoritmo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metodo2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(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v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s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i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d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aux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dirty="0" smtClean="0">
                <a:solidFill>
                  <a:srgbClr val="000000"/>
                </a:solidFill>
                <a:effectLst/>
              </a:rPr>
              <a:t>i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dirty="0" smtClean="0">
                <a:solidFill>
                  <a:srgbClr val="000000"/>
                </a:solidFill>
                <a:effectLst/>
              </a:rPr>
              <a:t>d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s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Mientras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i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&lt;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d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Hacer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dirty="0" smtClean="0">
                <a:solidFill>
                  <a:srgbClr val="000000"/>
                </a:solidFill>
              </a:rPr>
              <a:t>metodo1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smtClean="0">
                <a:solidFill>
                  <a:srgbClr val="000000"/>
                </a:solidFill>
              </a:rPr>
              <a:t>v, i, d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  <a:endParaRPr lang="es-ES_tradnl" sz="2400" b="1" dirty="0" smtClean="0">
              <a:solidFill>
                <a:srgbClr val="000000"/>
              </a:solidFill>
              <a:effectLst/>
            </a:endParaRPr>
          </a:p>
          <a:p>
            <a:pPr lvl="2"/>
            <a:r>
              <a:rPr lang="es-ES_tradnl" sz="2400" dirty="0" smtClean="0">
                <a:solidFill>
                  <a:srgbClr val="000000"/>
                </a:solidFill>
                <a:effectLst/>
              </a:rPr>
              <a:t>i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i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dirty="0">
                <a:solidFill>
                  <a:srgbClr val="000000"/>
                </a:solidFill>
              </a:rPr>
              <a:t>d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d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FinMientras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FinSubAlgoritmo</a:t>
            </a:r>
            <a:endParaRPr lang="es-ES_tradnl" sz="24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6475" y="4667577"/>
            <a:ext cx="2907474" cy="193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544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Repaso Examen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Decir Que Hace!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82</a:t>
            </a:fld>
            <a:endParaRPr lang="es-ES_tradnl" dirty="0"/>
          </a:p>
        </p:txBody>
      </p:sp>
      <p:sp>
        <p:nvSpPr>
          <p:cNvPr id="10" name="Rectángulo 9"/>
          <p:cNvSpPr/>
          <p:nvPr/>
        </p:nvSpPr>
        <p:spPr>
          <a:xfrm>
            <a:off x="628650" y="3897768"/>
            <a:ext cx="60293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metodo3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x, y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a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b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x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  <a:endParaRPr lang="es-ES_tradnl" sz="2400" dirty="0">
              <a:solidFill>
                <a:srgbClr val="000000"/>
              </a:solidFill>
            </a:endParaRPr>
          </a:p>
          <a:p>
            <a:pPr lvl="2"/>
            <a:r>
              <a:rPr lang="es-ES_tradnl" sz="2400" b="1" dirty="0">
                <a:solidFill>
                  <a:srgbClr val="000080"/>
                </a:solidFill>
              </a:rPr>
              <a:t>Para</a:t>
            </a:r>
            <a:r>
              <a:rPr lang="es-ES_tradnl" sz="2400" dirty="0">
                <a:solidFill>
                  <a:srgbClr val="000000"/>
                </a:solidFill>
              </a:rPr>
              <a:t> b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y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a</a:t>
            </a:r>
            <a:r>
              <a:rPr lang="es-ES_tradnl" sz="2400" b="1" dirty="0" smtClean="0">
                <a:solidFill>
                  <a:srgbClr val="000000"/>
                </a:solidFill>
              </a:rPr>
              <a:t>, </a:t>
            </a:r>
            <a:r>
              <a:rPr lang="es-ES_tradnl" sz="2400" dirty="0" smtClean="0">
                <a:solidFill>
                  <a:srgbClr val="000000"/>
                </a:solidFill>
              </a:rPr>
              <a:t>b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(a + 1) * (b + 1)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3959226"/>
            <a:ext cx="1742340" cy="265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53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Repaso Examen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Decir Que Hace!</a:t>
            </a:r>
            <a:endParaRPr lang="es-ES_tradnl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2700670" y="2160000"/>
            <a:ext cx="5814679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000" dirty="0" smtClean="0"/>
              <a:t>Si x = 4 e y = 4</a:t>
            </a:r>
          </a:p>
          <a:p>
            <a:pPr marL="0" indent="0" algn="just">
              <a:buNone/>
            </a:pPr>
            <a:endParaRPr lang="es-ES_tradnl" sz="2000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83</a:t>
            </a:fld>
            <a:endParaRPr lang="es-ES_tradnl" dirty="0"/>
          </a:p>
        </p:txBody>
      </p:sp>
      <p:sp>
        <p:nvSpPr>
          <p:cNvPr id="10" name="Rectángulo 9"/>
          <p:cNvSpPr/>
          <p:nvPr/>
        </p:nvSpPr>
        <p:spPr>
          <a:xfrm>
            <a:off x="628650" y="3897768"/>
            <a:ext cx="60293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metodo3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x, y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a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b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x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  <a:endParaRPr lang="es-ES_tradnl" sz="2400" dirty="0">
              <a:solidFill>
                <a:srgbClr val="000000"/>
              </a:solidFill>
            </a:endParaRPr>
          </a:p>
          <a:p>
            <a:pPr lvl="2"/>
            <a:r>
              <a:rPr lang="es-ES_tradnl" sz="2400" b="1" dirty="0">
                <a:solidFill>
                  <a:srgbClr val="000080"/>
                </a:solidFill>
              </a:rPr>
              <a:t>Para</a:t>
            </a:r>
            <a:r>
              <a:rPr lang="es-ES_tradnl" sz="2400" dirty="0">
                <a:solidFill>
                  <a:srgbClr val="000000"/>
                </a:solidFill>
              </a:rPr>
              <a:t> b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y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a</a:t>
            </a:r>
            <a:r>
              <a:rPr lang="es-ES_tradnl" sz="2400" b="1" dirty="0" smtClean="0">
                <a:solidFill>
                  <a:srgbClr val="000000"/>
                </a:solidFill>
              </a:rPr>
              <a:t>, </a:t>
            </a:r>
            <a:r>
              <a:rPr lang="es-ES_tradnl" sz="2400" dirty="0" smtClean="0">
                <a:solidFill>
                  <a:srgbClr val="000000"/>
                </a:solidFill>
              </a:rPr>
              <a:t>b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(a + 1) * (b + 1)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3959226"/>
            <a:ext cx="1742340" cy="2659062"/>
          </a:xfrm>
          <a:prstGeom prst="rect">
            <a:avLst/>
          </a:prstGeom>
        </p:spPr>
      </p:pic>
      <p:graphicFrame>
        <p:nvGraphicFramePr>
          <p:cNvPr id="9" name="Tab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508073"/>
              </p:ext>
            </p:extLst>
          </p:nvPr>
        </p:nvGraphicFramePr>
        <p:xfrm>
          <a:off x="798560" y="2177695"/>
          <a:ext cx="1488980" cy="16626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2245"/>
                <a:gridCol w="372245"/>
                <a:gridCol w="372245"/>
                <a:gridCol w="372245"/>
              </a:tblGrid>
              <a:tr h="415673"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447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Repaso Examen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Decir Que Hace!</a:t>
            </a:r>
            <a:endParaRPr lang="es-ES_tradnl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2700670" y="2160000"/>
            <a:ext cx="581468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000" dirty="0" smtClean="0"/>
              <a:t>Si x = 4 e y = 4, “a” va de 0 a 3 </a:t>
            </a:r>
            <a:r>
              <a:rPr lang="es-ES" sz="2000" dirty="0" smtClean="0"/>
              <a:t>y</a:t>
            </a:r>
            <a:r>
              <a:rPr lang="es-ES_tradnl" sz="2000" dirty="0" smtClean="0"/>
              <a:t> “b” va de 0 a 3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84</a:t>
            </a:fld>
            <a:endParaRPr lang="es-ES_tradnl" dirty="0"/>
          </a:p>
        </p:txBody>
      </p:sp>
      <p:sp>
        <p:nvSpPr>
          <p:cNvPr id="10" name="Rectángulo 9"/>
          <p:cNvSpPr/>
          <p:nvPr/>
        </p:nvSpPr>
        <p:spPr>
          <a:xfrm>
            <a:off x="628650" y="3897768"/>
            <a:ext cx="60293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metodo3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x, y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a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b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x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  <a:endParaRPr lang="es-ES_tradnl" sz="2400" dirty="0">
              <a:solidFill>
                <a:srgbClr val="000000"/>
              </a:solidFill>
            </a:endParaRPr>
          </a:p>
          <a:p>
            <a:pPr lvl="2"/>
            <a:r>
              <a:rPr lang="es-ES_tradnl" sz="2400" b="1" dirty="0">
                <a:solidFill>
                  <a:srgbClr val="000080"/>
                </a:solidFill>
              </a:rPr>
              <a:t>Para</a:t>
            </a:r>
            <a:r>
              <a:rPr lang="es-ES_tradnl" sz="2400" dirty="0">
                <a:solidFill>
                  <a:srgbClr val="000000"/>
                </a:solidFill>
              </a:rPr>
              <a:t> b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y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a</a:t>
            </a:r>
            <a:r>
              <a:rPr lang="es-ES_tradnl" sz="2400" b="1" dirty="0" smtClean="0">
                <a:solidFill>
                  <a:srgbClr val="000000"/>
                </a:solidFill>
              </a:rPr>
              <a:t>, </a:t>
            </a:r>
            <a:r>
              <a:rPr lang="es-ES_tradnl" sz="2400" dirty="0" smtClean="0">
                <a:solidFill>
                  <a:srgbClr val="000000"/>
                </a:solidFill>
              </a:rPr>
              <a:t>b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(a + 1) * (b + 1)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3959226"/>
            <a:ext cx="1742340" cy="2659062"/>
          </a:xfrm>
          <a:prstGeom prst="rect">
            <a:avLst/>
          </a:prstGeom>
        </p:spPr>
      </p:pic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25588"/>
              </p:ext>
            </p:extLst>
          </p:nvPr>
        </p:nvGraphicFramePr>
        <p:xfrm>
          <a:off x="798560" y="2177695"/>
          <a:ext cx="1488980" cy="16626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2245"/>
                <a:gridCol w="372245"/>
                <a:gridCol w="372245"/>
                <a:gridCol w="372245"/>
              </a:tblGrid>
              <a:tr h="415673"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3332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Repaso Examen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Decir Que Hace!</a:t>
            </a:r>
            <a:endParaRPr lang="es-ES_tradnl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2700670" y="2160000"/>
            <a:ext cx="581468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000" dirty="0"/>
              <a:t>Si x = 4 e y = 4, “a” va de 0 a 3 </a:t>
            </a:r>
            <a:r>
              <a:rPr lang="es-ES" sz="2000" dirty="0"/>
              <a:t>y</a:t>
            </a:r>
            <a:r>
              <a:rPr lang="es-ES_tradnl" sz="2000" dirty="0"/>
              <a:t> “b” va de 0 a 3</a:t>
            </a:r>
          </a:p>
          <a:p>
            <a:pPr marL="0" indent="0" algn="just">
              <a:buNone/>
            </a:pPr>
            <a:r>
              <a:rPr lang="es-ES_tradnl" sz="2000" dirty="0" err="1" smtClean="0"/>
              <a:t>mat</a:t>
            </a:r>
            <a:r>
              <a:rPr lang="es-ES_tradnl" sz="2000" dirty="0" smtClean="0"/>
              <a:t>[0,0]=1</a:t>
            </a:r>
            <a:r>
              <a:rPr lang="es-ES" sz="2000" dirty="0" smtClean="0"/>
              <a:t>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[0,1]=2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[0,2]=3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[0,3]=4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85</a:t>
            </a:fld>
            <a:endParaRPr lang="es-ES_tradnl" dirty="0"/>
          </a:p>
        </p:txBody>
      </p:sp>
      <p:sp>
        <p:nvSpPr>
          <p:cNvPr id="10" name="Rectángulo 9"/>
          <p:cNvSpPr/>
          <p:nvPr/>
        </p:nvSpPr>
        <p:spPr>
          <a:xfrm>
            <a:off x="628650" y="3897768"/>
            <a:ext cx="60293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metodo3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x, y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a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b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x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  <a:endParaRPr lang="es-ES_tradnl" sz="2400" dirty="0">
              <a:solidFill>
                <a:srgbClr val="000000"/>
              </a:solidFill>
            </a:endParaRPr>
          </a:p>
          <a:p>
            <a:pPr lvl="2"/>
            <a:r>
              <a:rPr lang="es-ES_tradnl" sz="2400" b="1" dirty="0">
                <a:solidFill>
                  <a:srgbClr val="000080"/>
                </a:solidFill>
              </a:rPr>
              <a:t>Para</a:t>
            </a:r>
            <a:r>
              <a:rPr lang="es-ES_tradnl" sz="2400" dirty="0">
                <a:solidFill>
                  <a:srgbClr val="000000"/>
                </a:solidFill>
              </a:rPr>
              <a:t> b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y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a</a:t>
            </a:r>
            <a:r>
              <a:rPr lang="es-ES_tradnl" sz="2400" b="1" dirty="0" smtClean="0">
                <a:solidFill>
                  <a:srgbClr val="000000"/>
                </a:solidFill>
              </a:rPr>
              <a:t>, </a:t>
            </a:r>
            <a:r>
              <a:rPr lang="es-ES_tradnl" sz="2400" dirty="0" smtClean="0">
                <a:solidFill>
                  <a:srgbClr val="000000"/>
                </a:solidFill>
              </a:rPr>
              <a:t>b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(a + 1) * (b + 1)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3959226"/>
            <a:ext cx="1742340" cy="2659062"/>
          </a:xfrm>
          <a:prstGeom prst="rect">
            <a:avLst/>
          </a:prstGeom>
        </p:spPr>
      </p:pic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006475"/>
              </p:ext>
            </p:extLst>
          </p:nvPr>
        </p:nvGraphicFramePr>
        <p:xfrm>
          <a:off x="798560" y="2177695"/>
          <a:ext cx="1488980" cy="16626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2245"/>
                <a:gridCol w="372245"/>
                <a:gridCol w="372245"/>
                <a:gridCol w="372245"/>
              </a:tblGrid>
              <a:tr h="415673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6462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Repaso Examen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Decir Que Hace!</a:t>
            </a:r>
            <a:endParaRPr lang="es-ES_tradnl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2647506" y="2160000"/>
            <a:ext cx="5867843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000" dirty="0"/>
              <a:t>Si x = 4 e y = 4, “a” va de 0 a 3 </a:t>
            </a:r>
            <a:r>
              <a:rPr lang="es-ES" sz="2000" dirty="0"/>
              <a:t>y</a:t>
            </a:r>
            <a:r>
              <a:rPr lang="es-ES_tradnl" sz="2000" dirty="0"/>
              <a:t> “b” va de 0 a 3</a:t>
            </a:r>
          </a:p>
          <a:p>
            <a:pPr marL="0" indent="0" algn="just">
              <a:buNone/>
            </a:pPr>
            <a:r>
              <a:rPr lang="es-ES_tradnl" sz="2000" dirty="0" err="1" smtClean="0"/>
              <a:t>mat</a:t>
            </a:r>
            <a:r>
              <a:rPr lang="es-ES_tradnl" sz="2000" dirty="0" smtClean="0"/>
              <a:t>[0,0]=1</a:t>
            </a:r>
            <a:r>
              <a:rPr lang="es-ES" sz="2000" dirty="0" smtClean="0"/>
              <a:t>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[0,1]=2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[0,2]=3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[0,3</a:t>
            </a:r>
            <a:r>
              <a:rPr lang="es-ES_tradnl" sz="2000" dirty="0"/>
              <a:t>]=4</a:t>
            </a:r>
          </a:p>
          <a:p>
            <a:pPr marL="0" indent="0" algn="just">
              <a:buNone/>
            </a:pPr>
            <a:r>
              <a:rPr lang="es-ES_tradnl" sz="2000" dirty="0" err="1" smtClean="0"/>
              <a:t>mat</a:t>
            </a:r>
            <a:r>
              <a:rPr lang="es-ES_tradnl" sz="2000" dirty="0" smtClean="0"/>
              <a:t>[1,0]=2</a:t>
            </a:r>
            <a:r>
              <a:rPr lang="es-ES" sz="2000" dirty="0" smtClean="0"/>
              <a:t>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[1,1]=4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[1,2]=6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[1,3]=8</a:t>
            </a:r>
            <a:endParaRPr lang="es-ES_tradnl" sz="2000" dirty="0"/>
          </a:p>
          <a:p>
            <a:pPr marL="0" indent="0" algn="just">
              <a:buNone/>
            </a:pPr>
            <a:endParaRPr lang="es-ES_tradnl" sz="2000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86</a:t>
            </a:fld>
            <a:endParaRPr lang="es-ES_tradnl" dirty="0"/>
          </a:p>
        </p:txBody>
      </p:sp>
      <p:sp>
        <p:nvSpPr>
          <p:cNvPr id="10" name="Rectángulo 9"/>
          <p:cNvSpPr/>
          <p:nvPr/>
        </p:nvSpPr>
        <p:spPr>
          <a:xfrm>
            <a:off x="628650" y="3897768"/>
            <a:ext cx="60293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metodo3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x, y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a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b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x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  <a:endParaRPr lang="es-ES_tradnl" sz="2400" dirty="0">
              <a:solidFill>
                <a:srgbClr val="000000"/>
              </a:solidFill>
            </a:endParaRPr>
          </a:p>
          <a:p>
            <a:pPr lvl="2"/>
            <a:r>
              <a:rPr lang="es-ES_tradnl" sz="2400" b="1" dirty="0">
                <a:solidFill>
                  <a:srgbClr val="000080"/>
                </a:solidFill>
              </a:rPr>
              <a:t>Para</a:t>
            </a:r>
            <a:r>
              <a:rPr lang="es-ES_tradnl" sz="2400" dirty="0">
                <a:solidFill>
                  <a:srgbClr val="000000"/>
                </a:solidFill>
              </a:rPr>
              <a:t> b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y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a</a:t>
            </a:r>
            <a:r>
              <a:rPr lang="es-ES_tradnl" sz="2400" b="1" dirty="0" smtClean="0">
                <a:solidFill>
                  <a:srgbClr val="000000"/>
                </a:solidFill>
              </a:rPr>
              <a:t>, </a:t>
            </a:r>
            <a:r>
              <a:rPr lang="es-ES_tradnl" sz="2400" dirty="0" smtClean="0">
                <a:solidFill>
                  <a:srgbClr val="000000"/>
                </a:solidFill>
              </a:rPr>
              <a:t>b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(a + 1) * (b + 1)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3959226"/>
            <a:ext cx="1742340" cy="2659062"/>
          </a:xfrm>
          <a:prstGeom prst="rect">
            <a:avLst/>
          </a:prstGeom>
        </p:spPr>
      </p:pic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4778845"/>
              </p:ext>
            </p:extLst>
          </p:nvPr>
        </p:nvGraphicFramePr>
        <p:xfrm>
          <a:off x="798560" y="2177695"/>
          <a:ext cx="1488980" cy="16626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2245"/>
                <a:gridCol w="372245"/>
                <a:gridCol w="372245"/>
                <a:gridCol w="372245"/>
              </a:tblGrid>
              <a:tr h="415673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mtClean="0">
                          <a:latin typeface="Arial" charset="0"/>
                          <a:ea typeface="Arial" charset="0"/>
                          <a:cs typeface="Arial" charset="0"/>
                        </a:rPr>
                        <a:t>4</a:t>
                      </a:r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8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357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Repaso Examen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Decir Que Hace!</a:t>
            </a:r>
            <a:endParaRPr lang="es-ES_tradnl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2679404" y="2160000"/>
            <a:ext cx="5835945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000" dirty="0"/>
              <a:t>Si x = 4 e y = 4, “a” va de 0 a 3 </a:t>
            </a:r>
            <a:r>
              <a:rPr lang="es-ES" sz="2000" dirty="0"/>
              <a:t>y</a:t>
            </a:r>
            <a:r>
              <a:rPr lang="es-ES_tradnl" sz="2000" dirty="0"/>
              <a:t> “b” va de 0 a 3</a:t>
            </a:r>
          </a:p>
          <a:p>
            <a:pPr marL="0" indent="0" algn="just">
              <a:buNone/>
            </a:pPr>
            <a:r>
              <a:rPr lang="es-ES_tradnl" sz="2000" dirty="0" err="1" smtClean="0"/>
              <a:t>mat</a:t>
            </a:r>
            <a:r>
              <a:rPr lang="es-ES_tradnl" sz="2000" dirty="0" smtClean="0"/>
              <a:t>[0,0]=1</a:t>
            </a:r>
            <a:r>
              <a:rPr lang="es-ES" sz="2000" dirty="0" smtClean="0"/>
              <a:t>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[0,1]=2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[0,2]=3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[0,3</a:t>
            </a:r>
            <a:r>
              <a:rPr lang="es-ES_tradnl" sz="2000" dirty="0"/>
              <a:t>]=4</a:t>
            </a:r>
          </a:p>
          <a:p>
            <a:pPr marL="0" indent="0" algn="just">
              <a:buNone/>
            </a:pPr>
            <a:r>
              <a:rPr lang="es-ES_tradnl" sz="2000" dirty="0" err="1" smtClean="0"/>
              <a:t>mat</a:t>
            </a:r>
            <a:r>
              <a:rPr lang="es-ES_tradnl" sz="2000" dirty="0" smtClean="0"/>
              <a:t>[1,0]=2</a:t>
            </a:r>
            <a:r>
              <a:rPr lang="es-ES" sz="2000" dirty="0" smtClean="0"/>
              <a:t>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[1,1]=4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[1,2]=6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[1,3]=8</a:t>
            </a:r>
            <a:endParaRPr lang="es-ES_tradnl" sz="2000" dirty="0"/>
          </a:p>
          <a:p>
            <a:pPr marL="0" indent="0" algn="just">
              <a:buNone/>
            </a:pPr>
            <a:r>
              <a:rPr lang="es-ES_tradnl" sz="2000" dirty="0" err="1" smtClean="0"/>
              <a:t>mat</a:t>
            </a:r>
            <a:r>
              <a:rPr lang="es-ES_tradnl" sz="2000" dirty="0" smtClean="0"/>
              <a:t>[2,0</a:t>
            </a:r>
            <a:r>
              <a:rPr lang="es-ES_tradnl" sz="2000" dirty="0"/>
              <a:t>]=2</a:t>
            </a:r>
            <a:r>
              <a:rPr lang="es-ES" sz="2000" dirty="0"/>
              <a:t>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[2,1]=6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[2,2]=9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[2,3]=12</a:t>
            </a:r>
            <a:endParaRPr lang="es-ES_tradnl" sz="2000" dirty="0"/>
          </a:p>
          <a:p>
            <a:pPr marL="0" indent="0" algn="just">
              <a:buNone/>
            </a:pPr>
            <a:endParaRPr lang="es-ES_tradnl" sz="2000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87</a:t>
            </a:fld>
            <a:endParaRPr lang="es-ES_tradnl" dirty="0"/>
          </a:p>
        </p:txBody>
      </p:sp>
      <p:sp>
        <p:nvSpPr>
          <p:cNvPr id="10" name="Rectángulo 9"/>
          <p:cNvSpPr/>
          <p:nvPr/>
        </p:nvSpPr>
        <p:spPr>
          <a:xfrm>
            <a:off x="628650" y="3897768"/>
            <a:ext cx="60293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metodo3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x, y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a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b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x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  <a:endParaRPr lang="es-ES_tradnl" sz="2400" dirty="0">
              <a:solidFill>
                <a:srgbClr val="000000"/>
              </a:solidFill>
            </a:endParaRPr>
          </a:p>
          <a:p>
            <a:pPr lvl="2"/>
            <a:r>
              <a:rPr lang="es-ES_tradnl" sz="2400" b="1" dirty="0">
                <a:solidFill>
                  <a:srgbClr val="000080"/>
                </a:solidFill>
              </a:rPr>
              <a:t>Para</a:t>
            </a:r>
            <a:r>
              <a:rPr lang="es-ES_tradnl" sz="2400" dirty="0">
                <a:solidFill>
                  <a:srgbClr val="000000"/>
                </a:solidFill>
              </a:rPr>
              <a:t> b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y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a</a:t>
            </a:r>
            <a:r>
              <a:rPr lang="es-ES_tradnl" sz="2400" b="1" dirty="0" smtClean="0">
                <a:solidFill>
                  <a:srgbClr val="000000"/>
                </a:solidFill>
              </a:rPr>
              <a:t>, </a:t>
            </a:r>
            <a:r>
              <a:rPr lang="es-ES_tradnl" sz="2400" dirty="0" smtClean="0">
                <a:solidFill>
                  <a:srgbClr val="000000"/>
                </a:solidFill>
              </a:rPr>
              <a:t>b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(a + 1) * (b + 1)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3959226"/>
            <a:ext cx="1742340" cy="2659062"/>
          </a:xfrm>
          <a:prstGeom prst="rect">
            <a:avLst/>
          </a:prstGeom>
        </p:spPr>
      </p:pic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68673"/>
              </p:ext>
            </p:extLst>
          </p:nvPr>
        </p:nvGraphicFramePr>
        <p:xfrm>
          <a:off x="798560" y="2177695"/>
          <a:ext cx="1488980" cy="16626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2245"/>
                <a:gridCol w="372245"/>
                <a:gridCol w="372245"/>
                <a:gridCol w="372245"/>
              </a:tblGrid>
              <a:tr h="415673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mtClean="0">
                          <a:latin typeface="Arial" charset="0"/>
                          <a:ea typeface="Arial" charset="0"/>
                          <a:cs typeface="Arial" charset="0"/>
                        </a:rPr>
                        <a:t>4</a:t>
                      </a:r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8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9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12</a:t>
                      </a:r>
                      <a:endParaRPr lang="es-ES_tradnl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372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Repaso Examen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Decir Que Hace!</a:t>
            </a:r>
            <a:endParaRPr lang="es-ES_tradnl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2743200" y="2160000"/>
            <a:ext cx="577215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000" dirty="0"/>
              <a:t>Si x = 4 e y = 4, “a” va de 0 a 3 </a:t>
            </a:r>
            <a:r>
              <a:rPr lang="es-ES" sz="2000" dirty="0"/>
              <a:t>y</a:t>
            </a:r>
            <a:r>
              <a:rPr lang="es-ES_tradnl" sz="2000" dirty="0"/>
              <a:t> “b” va de 0 a 3</a:t>
            </a:r>
          </a:p>
          <a:p>
            <a:pPr marL="0" indent="0" algn="just">
              <a:buNone/>
            </a:pPr>
            <a:r>
              <a:rPr lang="es-ES_tradnl" sz="2000" dirty="0" err="1" smtClean="0"/>
              <a:t>mat</a:t>
            </a:r>
            <a:r>
              <a:rPr lang="es-ES_tradnl" sz="2000" dirty="0" smtClean="0"/>
              <a:t>[0,0]=1</a:t>
            </a:r>
            <a:r>
              <a:rPr lang="es-ES" sz="2000" dirty="0" smtClean="0"/>
              <a:t>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[0,1]=2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[0,2]=3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[0,3</a:t>
            </a:r>
            <a:r>
              <a:rPr lang="es-ES_tradnl" sz="2000" dirty="0"/>
              <a:t>]=4</a:t>
            </a:r>
          </a:p>
          <a:p>
            <a:pPr marL="0" indent="0" algn="just">
              <a:buNone/>
            </a:pPr>
            <a:r>
              <a:rPr lang="es-ES_tradnl" sz="2000" dirty="0" err="1" smtClean="0"/>
              <a:t>mat</a:t>
            </a:r>
            <a:r>
              <a:rPr lang="es-ES_tradnl" sz="2000" dirty="0" smtClean="0"/>
              <a:t>[1,0]=2</a:t>
            </a:r>
            <a:r>
              <a:rPr lang="es-ES" sz="2000" dirty="0" smtClean="0"/>
              <a:t>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[1,1]=4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[1,2]=6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[1,3]=8</a:t>
            </a:r>
            <a:endParaRPr lang="es-ES_tradnl" sz="2000" dirty="0"/>
          </a:p>
          <a:p>
            <a:pPr marL="0" indent="0" algn="just">
              <a:buNone/>
            </a:pPr>
            <a:r>
              <a:rPr lang="es-ES_tradnl" sz="2000" dirty="0" err="1" smtClean="0"/>
              <a:t>mat</a:t>
            </a:r>
            <a:r>
              <a:rPr lang="es-ES_tradnl" sz="2000" dirty="0" smtClean="0"/>
              <a:t>[2,0</a:t>
            </a:r>
            <a:r>
              <a:rPr lang="es-ES_tradnl" sz="2000" dirty="0"/>
              <a:t>]=2</a:t>
            </a:r>
            <a:r>
              <a:rPr lang="es-ES" sz="2000" dirty="0"/>
              <a:t>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[2,1]=6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[2,2]=9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[2,3]=12</a:t>
            </a:r>
            <a:endParaRPr lang="es-ES_tradnl" sz="20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88</a:t>
            </a:fld>
            <a:endParaRPr lang="es-ES_tradnl" dirty="0"/>
          </a:p>
        </p:txBody>
      </p:sp>
      <p:sp>
        <p:nvSpPr>
          <p:cNvPr id="10" name="Rectángulo 9"/>
          <p:cNvSpPr/>
          <p:nvPr/>
        </p:nvSpPr>
        <p:spPr>
          <a:xfrm>
            <a:off x="628650" y="3897768"/>
            <a:ext cx="60293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metodo3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x, y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a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b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x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  <a:endParaRPr lang="es-ES_tradnl" sz="2400" dirty="0">
              <a:solidFill>
                <a:srgbClr val="000000"/>
              </a:solidFill>
            </a:endParaRPr>
          </a:p>
          <a:p>
            <a:pPr lvl="2"/>
            <a:r>
              <a:rPr lang="es-ES_tradnl" sz="2400" b="1" dirty="0">
                <a:solidFill>
                  <a:srgbClr val="000080"/>
                </a:solidFill>
              </a:rPr>
              <a:t>Para</a:t>
            </a:r>
            <a:r>
              <a:rPr lang="es-ES_tradnl" sz="2400" dirty="0">
                <a:solidFill>
                  <a:srgbClr val="000000"/>
                </a:solidFill>
              </a:rPr>
              <a:t> b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y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a</a:t>
            </a:r>
            <a:r>
              <a:rPr lang="es-ES_tradnl" sz="2400" b="1" dirty="0" smtClean="0">
                <a:solidFill>
                  <a:srgbClr val="000000"/>
                </a:solidFill>
              </a:rPr>
              <a:t>, </a:t>
            </a:r>
            <a:r>
              <a:rPr lang="es-ES_tradnl" sz="2400" dirty="0" smtClean="0">
                <a:solidFill>
                  <a:srgbClr val="000000"/>
                </a:solidFill>
              </a:rPr>
              <a:t>b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(a + 1) * (b + 1)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3959226"/>
            <a:ext cx="1742340" cy="2659062"/>
          </a:xfrm>
          <a:prstGeom prst="rect">
            <a:avLst/>
          </a:prstGeom>
        </p:spPr>
      </p:pic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4578868"/>
              </p:ext>
            </p:extLst>
          </p:nvPr>
        </p:nvGraphicFramePr>
        <p:xfrm>
          <a:off x="798560" y="2177695"/>
          <a:ext cx="1488980" cy="16626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2245"/>
                <a:gridCol w="372245"/>
                <a:gridCol w="372245"/>
                <a:gridCol w="372245"/>
              </a:tblGrid>
              <a:tr h="415673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mtClean="0">
                          <a:latin typeface="Arial" charset="0"/>
                          <a:ea typeface="Arial" charset="0"/>
                          <a:cs typeface="Arial" charset="0"/>
                        </a:rPr>
                        <a:t>4</a:t>
                      </a:r>
                      <a:endParaRPr lang="es-ES_tradnl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8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9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12</a:t>
                      </a:r>
                      <a:endParaRPr lang="es-ES_tradnl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415673"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8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_tradnl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charset="0"/>
                          <a:ea typeface="Arial" charset="0"/>
                          <a:cs typeface="Arial" charset="0"/>
                        </a:rPr>
                        <a:t>12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_tradnl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charset="0"/>
                          <a:ea typeface="Arial" charset="0"/>
                          <a:cs typeface="Arial" charset="0"/>
                        </a:rPr>
                        <a:t>16</a:t>
                      </a:r>
                      <a:endParaRPr lang="es-ES_tradnl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636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Prueba de Escritorio 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Técnica utilizada para validar la resolución de problemas con algoritmos, de uso frecuente en el ámbito informático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Sirve para validar utilizando datos reales como ejemplo, un algoritmo definido y así comprobar si se obtiene el resultado deseado</a:t>
            </a:r>
          </a:p>
          <a:p>
            <a:pPr>
              <a:lnSpc>
                <a:spcPct val="10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Ejemplo, recuerde el ejercicio de verificar si un número es mayor a 20. Se podría verificar con un número mayor a 20, un número igual a 20 y un número menor que 20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</a:t>
            </a:fld>
            <a:endParaRPr lang="es-ES_tradn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Repaso Examen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Decir Que Hace!</a:t>
            </a:r>
            <a:endParaRPr lang="es-ES_tradnl" dirty="0"/>
          </a:p>
        </p:txBody>
      </p:sp>
      <p:sp>
        <p:nvSpPr>
          <p:cNvPr id="10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2000" dirty="0"/>
              <a:t>Este método </a:t>
            </a:r>
            <a:r>
              <a:rPr lang="es-ES_tradnl" sz="2000" dirty="0" smtClean="0"/>
              <a:t>inicializa una matriz “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” de dimensión x </a:t>
            </a:r>
            <a:r>
              <a:rPr lang="es-ES_tradnl" sz="1400" dirty="0" smtClean="0"/>
              <a:t>x </a:t>
            </a:r>
            <a:r>
              <a:rPr lang="es-ES_tradnl" sz="2000" dirty="0" smtClean="0"/>
              <a:t>y con las tablas de multiplicar</a:t>
            </a:r>
          </a:p>
          <a:p>
            <a:pPr marL="0" indent="0" algn="just">
              <a:buNone/>
            </a:pPr>
            <a:r>
              <a:rPr lang="es-ES_tradnl" sz="2000" dirty="0" smtClean="0"/>
              <a:t>El contenido de la matriz representa la multiplicación según los índices + 1, por ejemplo: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[3,4] = 4*5 o </a:t>
            </a:r>
            <a:r>
              <a:rPr lang="es-ES_tradnl" sz="2000" dirty="0" err="1" smtClean="0"/>
              <a:t>mat</a:t>
            </a:r>
            <a:r>
              <a:rPr lang="es-ES_tradnl" sz="2000" dirty="0" smtClean="0"/>
              <a:t>[1,1] = 2*2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89</a:t>
            </a:fld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628650" y="3897768"/>
            <a:ext cx="60293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metodo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x, y</a:t>
            </a:r>
            <a:r>
              <a:rPr lang="es-ES_tradnl" sz="2400" b="1" dirty="0" smtClean="0">
                <a:solidFill>
                  <a:srgbClr val="000000"/>
                </a:solidFill>
              </a:rPr>
              <a:t>)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a</a:t>
            </a:r>
            <a:r>
              <a:rPr lang="es-ES_tradnl" sz="2400" b="1" dirty="0" smtClean="0">
                <a:solidFill>
                  <a:srgbClr val="000000"/>
                </a:solidFill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</a:rPr>
              <a:t> b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x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  <a:endParaRPr lang="es-ES_tradnl" sz="2400" dirty="0">
              <a:solidFill>
                <a:srgbClr val="000000"/>
              </a:solidFill>
            </a:endParaRPr>
          </a:p>
          <a:p>
            <a:pPr lvl="2"/>
            <a:r>
              <a:rPr lang="es-ES_tradnl" sz="2400" b="1" dirty="0">
                <a:solidFill>
                  <a:srgbClr val="000080"/>
                </a:solidFill>
              </a:rPr>
              <a:t>Para</a:t>
            </a:r>
            <a:r>
              <a:rPr lang="es-ES_tradnl" sz="2400" dirty="0">
                <a:solidFill>
                  <a:srgbClr val="000000"/>
                </a:solidFill>
              </a:rPr>
              <a:t> b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y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</a:rPr>
              <a:t>mat</a:t>
            </a:r>
            <a:r>
              <a:rPr lang="es-ES_tradnl" sz="2400" b="1" dirty="0" smtClean="0">
                <a:solidFill>
                  <a:srgbClr val="000000"/>
                </a:solidFill>
              </a:rPr>
              <a:t>[</a:t>
            </a:r>
            <a:r>
              <a:rPr lang="es-ES_tradnl" sz="2400" dirty="0" smtClean="0">
                <a:solidFill>
                  <a:srgbClr val="000000"/>
                </a:solidFill>
              </a:rPr>
              <a:t>a</a:t>
            </a:r>
            <a:r>
              <a:rPr lang="es-ES_tradnl" sz="2400" b="1" dirty="0" smtClean="0">
                <a:solidFill>
                  <a:srgbClr val="000000"/>
                </a:solidFill>
              </a:rPr>
              <a:t>, </a:t>
            </a:r>
            <a:r>
              <a:rPr lang="es-ES_tradnl" sz="2400" dirty="0" smtClean="0">
                <a:solidFill>
                  <a:srgbClr val="000000"/>
                </a:solidFill>
              </a:rPr>
              <a:t>b</a:t>
            </a:r>
            <a:r>
              <a:rPr lang="es-ES_tradnl" sz="2400" b="1" dirty="0" smtClean="0">
                <a:solidFill>
                  <a:srgbClr val="000000"/>
                </a:solidFill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(a + 1) * (b + 1)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3959226"/>
            <a:ext cx="1742340" cy="265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6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4285</TotalTime>
  <Words>6383</Words>
  <Application>Microsoft Macintosh PowerPoint</Application>
  <PresentationFormat>Presentación en pantalla (4:3)</PresentationFormat>
  <Paragraphs>1279</Paragraphs>
  <Slides>90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90</vt:i4>
      </vt:variant>
    </vt:vector>
  </HeadingPairs>
  <TitlesOfParts>
    <vt:vector size="96" baseType="lpstr">
      <vt:lpstr>Calibri</vt:lpstr>
      <vt:lpstr>Consolas</vt:lpstr>
      <vt:lpstr>Courier New</vt:lpstr>
      <vt:lpstr>DejaVu Sans</vt:lpstr>
      <vt:lpstr>Arial</vt:lpstr>
      <vt:lpstr>Tema de Office</vt:lpstr>
      <vt:lpstr>Técnicas de Programación</vt:lpstr>
      <vt:lpstr>Estructuras de Control  Selección </vt:lpstr>
      <vt:lpstr>Estructuras de Control  Selección </vt:lpstr>
      <vt:lpstr>Estructura de Control Selección Simple y Múltiple</vt:lpstr>
      <vt:lpstr>Estructuras de Control  Iteración / Repetición </vt:lpstr>
      <vt:lpstr>Estructuras de Control  Iteración / Repetición </vt:lpstr>
      <vt:lpstr>Operadores Condicionales</vt:lpstr>
      <vt:lpstr>Operadores Lógicos</vt:lpstr>
      <vt:lpstr>Prueba de Escritorio </vt:lpstr>
      <vt:lpstr>Estructura de Control - Selección Mayor a 20 - Prueba de Escritorio</vt:lpstr>
      <vt:lpstr>Métodos </vt:lpstr>
      <vt:lpstr>Métodos</vt:lpstr>
      <vt:lpstr>Métodos con Retorno</vt:lpstr>
      <vt:lpstr>Ámbito de las Variables</vt:lpstr>
      <vt:lpstr>Buenas Prácticas de Programación</vt:lpstr>
      <vt:lpstr>Buenas Prácticas de Programación</vt:lpstr>
      <vt:lpstr>Estructuras de Datos</vt:lpstr>
      <vt:lpstr>Estructuras de Datos   Arreglos / Listas / Vectores</vt:lpstr>
      <vt:lpstr>Estructuras de Datos   Arreglos / Listas / Vectores</vt:lpstr>
      <vt:lpstr>Estructuras de Datos – Arreglos Ejercicio – Arreglo de Números</vt:lpstr>
      <vt:lpstr>Estructuras de Datos – Arreglos Ejercicio – Arreglo de Números - Código</vt:lpstr>
      <vt:lpstr>Estructuras de Datos – Arreglos Ejercicio – Arreglo de Números - Código</vt:lpstr>
      <vt:lpstr>Estructuras de Datos – Arreglos Ejercicio – Arreglo de Números - Código</vt:lpstr>
      <vt:lpstr>Estructuras de Datos – Arreglos Ejercicio – Arreglo de Números - Código</vt:lpstr>
      <vt:lpstr>Estructuras de Datos – Arreglos Ejercicio – Arreglo de Números - Código</vt:lpstr>
      <vt:lpstr>Estructuras de Datos – Arreglos Ejercicio – Arreglo de Números - Código</vt:lpstr>
      <vt:lpstr>Matrices </vt:lpstr>
      <vt:lpstr>Matrices </vt:lpstr>
      <vt:lpstr>Matrices </vt:lpstr>
      <vt:lpstr>Estructuras de Datos Arreglos, Métodos y Pasaje de Parámetros</vt:lpstr>
      <vt:lpstr>Estructuras de Datos y Métodos Definición con Estructuras como Parámetros</vt:lpstr>
      <vt:lpstr>Estructuras de Datos y Métodos Retornos de Arreglos/Matrices</vt:lpstr>
      <vt:lpstr>Estructuras de Datos Pasos para Migrar a Métodos</vt:lpstr>
      <vt:lpstr>Ejercicios de Repaso Ejercicio – Calcular Promedio</vt:lpstr>
      <vt:lpstr>Ejercicios de Repaso Ejercicio – Calcular Promedio</vt:lpstr>
      <vt:lpstr>Ejercicios de Repaso Ejercicio – Calcular Promedio - Errores</vt:lpstr>
      <vt:lpstr>Ejercicios de Repaso Ejercicio – Calcular Promedio - Errores</vt:lpstr>
      <vt:lpstr>Ejercicios de Repaso Ejercicio – Calcular Promedio</vt:lpstr>
      <vt:lpstr>Ejercicios de Repaso Ejercicio – Calcular Promedio - Errores</vt:lpstr>
      <vt:lpstr>Ejercicios de Repaso Ejercicio – Calcular Promedio - Errores</vt:lpstr>
      <vt:lpstr>Ejercicios de Repaso Ejercicio – Calcular Promedio </vt:lpstr>
      <vt:lpstr>Ejercicios de Repaso Ejercicio – Calcular Promedio</vt:lpstr>
      <vt:lpstr>Ejercicios de Repaso Ejercicio – Calcular Promedio - Errores</vt:lpstr>
      <vt:lpstr>Ejercicios de Repaso Ejercicio – Calcular Promedio - Errores</vt:lpstr>
      <vt:lpstr>Ejercicios de Repaso Ejercicio – Calcular Promedio</vt:lpstr>
      <vt:lpstr>Ejercicios de Repaso Ejercicio – Calcular Promedio</vt:lpstr>
      <vt:lpstr>Ejercicios de Repaso Ejercicio – Sumar Tres Arreglos</vt:lpstr>
      <vt:lpstr>Ejercicios de Repaso Ejercicio – Sumar Tres Arreglos</vt:lpstr>
      <vt:lpstr>Ejercicios de Repaso Ejercicio – Sumar Tres Arreglos - Errores</vt:lpstr>
      <vt:lpstr>Ejercicios de Repaso Ejercicio – Sumar Tres Arreglos - Errores</vt:lpstr>
      <vt:lpstr>Ejercicios de Repaso Ejercicio – Sumar Tres Arreglos</vt:lpstr>
      <vt:lpstr>Ejercicios de Repaso Ejercicio – Sumar Tres Arreglos</vt:lpstr>
      <vt:lpstr>Ejercicios de Repaso Ejercicio – Sumar Tres Arreglos</vt:lpstr>
      <vt:lpstr>Ejercicios de Repaso Ejercicio – Personas en una Disco </vt:lpstr>
      <vt:lpstr>Ejercicios de Repaso Ejercicio – Personas en una Disco </vt:lpstr>
      <vt:lpstr>Ejercicios de Repaso Ejercicio – Personas en una Disco  - Errores</vt:lpstr>
      <vt:lpstr>Ejercicios de Repaso Ejercicio – Personas en una Disco - Errores</vt:lpstr>
      <vt:lpstr>Ejercicios de Repaso Ejercicio – Personas en una Disco </vt:lpstr>
      <vt:lpstr>Ejercicios de Repaso Ejercicio – Personas en una Disco  - Errores</vt:lpstr>
      <vt:lpstr>Ejercicios de Repaso Ejercicio – Personas en una Disco  - Errores</vt:lpstr>
      <vt:lpstr>Ejercicios de Repaso Ejercicio – Personas en una Disco </vt:lpstr>
      <vt:lpstr>Ejercicios de Repaso Ejercicio – Personas en una Disco </vt:lpstr>
      <vt:lpstr>Ejercicios de Repaso Ejercicio – Vendiendo Pasajes</vt:lpstr>
      <vt:lpstr>Ejercicios de Repaso Ejercicio – Vendiendo Pasajes</vt:lpstr>
      <vt:lpstr>Ejercicios de Repaso Ejercicio – Vendiendo Pasajes - Errores</vt:lpstr>
      <vt:lpstr>Ejercicios de Repaso Ejercicio – Vendiendo Pasajes - Errores</vt:lpstr>
      <vt:lpstr>Ejercicios de Repaso Ejercicio – Vendiendo Pasajes</vt:lpstr>
      <vt:lpstr>Ejercicios de Repaso Ejercicio – Vendiendo Pasajes</vt:lpstr>
      <vt:lpstr>Ejercicios de Repaso Ejercicio – Vendiendo Pasajes</vt:lpstr>
      <vt:lpstr>Ejercicios de Repaso Ejercicio – Vendiendo Pasajes</vt:lpstr>
      <vt:lpstr>Ejercicios de Repaso Ejercicio – Vendiendo Pasajes con Reservas</vt:lpstr>
      <vt:lpstr>Ejercicios de Repaso Ejercicio – Vendiendo Pasajes con Reservas</vt:lpstr>
      <vt:lpstr>Ejercicios de Repaso Ejercicio – Vendiendo Pasajes con Reservas</vt:lpstr>
      <vt:lpstr>Ejercicios de Repaso Ejercicio – Vendiendo Pasajes con Reservas</vt:lpstr>
      <vt:lpstr>Ejercicios de Repaso Ejercicio – Vendiendo Pasajes con Reservas</vt:lpstr>
      <vt:lpstr>Ejercicios de Repaso Ejercicio – Vendiendo Pasajes con Reservas</vt:lpstr>
      <vt:lpstr>Ejercicios de Repaso Ejercicio – Vendiendo Pasajes con Reservas</vt:lpstr>
      <vt:lpstr>Ejercicios de Repaso Ejercicio – Vendiendo Pasajes con Reservas</vt:lpstr>
      <vt:lpstr>Repaso Examen Ejercicio – Decir Que Hace!</vt:lpstr>
      <vt:lpstr>Repaso Examen Ejercicio – Decir Que Hace!</vt:lpstr>
      <vt:lpstr>Repaso Examen Ejercicio – Decir Que Hace!</vt:lpstr>
      <vt:lpstr>Repaso Examen Ejercicio – Decir Que Hace!</vt:lpstr>
      <vt:lpstr>Repaso Examen Ejercicio – Decir Que Hace!</vt:lpstr>
      <vt:lpstr>Repaso Examen Ejercicio – Decir Que Hace!</vt:lpstr>
      <vt:lpstr>Repaso Examen Ejercicio – Decir Que Hace!</vt:lpstr>
      <vt:lpstr>Repaso Examen Ejercicio – Decir Que Hace!</vt:lpstr>
      <vt:lpstr>Repaso Examen Ejercicio – Decir Que Hace!</vt:lpstr>
      <vt:lpstr>Repaso Examen Ejercicio – Decir Que Hace!</vt:lpstr>
      <vt:lpstr>Repaso Examen Ejercicio – Decir Que Hace!</vt:lpstr>
      <vt:lpstr>Repaso Examen Ejercicio – Decir Que Hace!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Rago</dc:creator>
  <cp:lastModifiedBy>Alejandro Rago</cp:lastModifiedBy>
  <cp:revision>224</cp:revision>
  <dcterms:created xsi:type="dcterms:W3CDTF">2017-06-08T19:02:43Z</dcterms:created>
  <dcterms:modified xsi:type="dcterms:W3CDTF">2017-07-13T17:35:50Z</dcterms:modified>
</cp:coreProperties>
</file>

<file path=docProps/thumbnail.jpeg>
</file>